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3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IBM Plex Sans Light" panose="020F0302020204030204" pitchFamily="34" charset="0"/>
      <p:regular r:id="rId30"/>
      <p:bold r:id="rId31"/>
      <p:italic r:id="rId32"/>
      <p:boldItalic r:id="rId33"/>
    </p:embeddedFont>
    <p:embeddedFont>
      <p:font typeface="IBM Plex Sans SemiBold" panose="020F0502020204030204" pitchFamily="34" charset="0"/>
      <p:regular r:id="rId34"/>
      <p:bold r:id="rId35"/>
      <p:italic r:id="rId36"/>
      <p:boldItalic r:id="rId37"/>
    </p:embeddedFont>
    <p:embeddedFont>
      <p:font typeface="Quattrocento Sans" panose="020B0502050000020003" pitchFamily="34" charset="0"/>
      <p:regular r:id="rId38"/>
    </p:embeddedFont>
    <p:embeddedFont>
      <p:font typeface="Saira Condensed" pitchFamily="2" charset="77"/>
      <p:regular r:id="rId39"/>
      <p:bold r:id="rId40"/>
      <p:boldItalic r:id="rId41"/>
    </p:embeddedFont>
    <p:embeddedFont>
      <p:font typeface="Saira Condensed Light" pitchFamily="2" charset="7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RYfgDKuy+7W0JzvEKpFb4wy/+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1"/>
  </p:normalViewPr>
  <p:slideViewPr>
    <p:cSldViewPr snapToGrid="0">
      <p:cViewPr varScale="1">
        <p:scale>
          <a:sx n="110" d="100"/>
          <a:sy n="110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fcedb2221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3afcedb22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fcedb222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3afcedb2221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3afcedb2221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02a4c347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b02a4c34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fcedb2221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3afcedb22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fcedb222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3afcedb2221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3afcedb2221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fcedb2221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3afcedb222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5635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735012" y="4518025"/>
            <a:ext cx="56324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December 2025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0745be7d7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b0745be7d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0745be7d7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b0745be7d7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0745be7d7_1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b0745be7d7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fcedb222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3afcedb222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body" idx="2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dt" idx="10"/>
          </p:nvPr>
        </p:nvSpPr>
        <p:spPr>
          <a:xfrm>
            <a:off x="8279296" y="6342033"/>
            <a:ext cx="3251319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2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3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4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3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4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2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3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4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5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1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2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3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4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5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2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3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4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5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6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2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3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2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554736" y="172212"/>
            <a:ext cx="1108252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ubTitle" idx="1"/>
          </p:nvPr>
        </p:nvSpPr>
        <p:spPr>
          <a:xfrm>
            <a:off x="554736" y="571094"/>
            <a:ext cx="110825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 b="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/>
          <p:nvPr/>
        </p:nvSpPr>
        <p:spPr>
          <a:xfrm>
            <a:off x="11312525" y="6498754"/>
            <a:ext cx="325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2"/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Char char="▪"/>
              <a:defRPr sz="800" b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2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body" idx="1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1" name="Google Shape;131;p35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3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body" idx="1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body" idx="1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8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8985"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8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8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-US" sz="5400" b="1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143" name="Google Shape;143;p38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-US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>
            <a:spLocks noGrp="1"/>
          </p:cNvSpPr>
          <p:nvPr>
            <p:ph type="body" idx="1"/>
          </p:nvPr>
        </p:nvSpPr>
        <p:spPr>
          <a:xfrm>
            <a:off x="302684" y="1709351"/>
            <a:ext cx="11588749" cy="438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 2 col">
  <p:cSld name="Subhead w/ Bullets 2 col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40"/>
          <p:cNvSpPr txBox="1">
            <a:spLocks noGrp="1"/>
          </p:cNvSpPr>
          <p:nvPr>
            <p:ph type="body" idx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40"/>
          <p:cNvSpPr txBox="1">
            <a:spLocks noGrp="1"/>
          </p:cNvSpPr>
          <p:nvPr>
            <p:ph type="body" idx="3"/>
          </p:nvPr>
        </p:nvSpPr>
        <p:spPr>
          <a:xfrm>
            <a:off x="6169855" y="1709351"/>
            <a:ext cx="5656019" cy="438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body" idx="1"/>
          </p:nvPr>
        </p:nvSpPr>
        <p:spPr>
          <a:xfrm>
            <a:off x="302684" y="1709352"/>
            <a:ext cx="11588749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 2 col">
  <p:cSld name="Subhead w/ No Bullets 2 col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body" idx="1"/>
          </p:nvPr>
        </p:nvSpPr>
        <p:spPr>
          <a:xfrm>
            <a:off x="302685" y="1709352"/>
            <a:ext cx="5619407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42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body" idx="3"/>
          </p:nvPr>
        </p:nvSpPr>
        <p:spPr>
          <a:xfrm>
            <a:off x="6160702" y="1709352"/>
            <a:ext cx="5692631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302684" y="418354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body" idx="2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 descr="A statue of a person riding a hors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l="16253"/>
          <a:stretch/>
        </p:blipFill>
        <p:spPr>
          <a:xfrm>
            <a:off x="2" y="0"/>
            <a:ext cx="86363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8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 amt="5000"/>
          </a:blip>
          <a:srcRect l="103" r="14569"/>
          <a:stretch/>
        </p:blipFill>
        <p:spPr>
          <a:xfrm>
            <a:off x="-2033456" y="0"/>
            <a:ext cx="103924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0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 descr="A picture containing shape&#10;&#10;Description automatically generated"/>
          <p:cNvSpPr/>
          <p:nvPr/>
        </p:nvSpPr>
        <p:spPr>
          <a:xfrm>
            <a:off x="298451" y="0"/>
            <a:ext cx="118935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380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0"/>
              </a:buClr>
              <a:buSzPts val="1800"/>
              <a:buChar char="-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0"/>
              </a:buClr>
              <a:buSzPts val="1600"/>
              <a:buChar char="-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0"/>
              </a:buClr>
              <a:buSzPts val="1600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0"/>
              </a:buClr>
              <a:buSzPts val="14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6"/>
          <p:cNvCxnSpPr/>
          <p:nvPr/>
        </p:nvCxnSpPr>
        <p:spPr>
          <a:xfrm>
            <a:off x="8132064" y="6419355"/>
            <a:ext cx="4059936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0" y="6419912"/>
            <a:ext cx="8132064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16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8200" y="6584950"/>
            <a:ext cx="39116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16"/>
          <p:cNvGrpSpPr/>
          <p:nvPr/>
        </p:nvGrpSpPr>
        <p:grpSpPr>
          <a:xfrm>
            <a:off x="0" y="0"/>
            <a:ext cx="12192000" cy="928827"/>
            <a:chOff x="0" y="0"/>
            <a:chExt cx="9144000" cy="928827"/>
          </a:xfrm>
        </p:grpSpPr>
        <p:cxnSp>
          <p:nvCxnSpPr>
            <p:cNvPr id="151" name="Google Shape;151;p16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16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53" name="Google Shape;153;p16"/>
            <p:cNvPicPr preferRelativeResize="0"/>
            <p:nvPr/>
          </p:nvPicPr>
          <p:blipFill rotWithShape="1">
            <a:blip r:embed="rId9">
              <a:alphaModFix/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ctrTitle"/>
          </p:nvPr>
        </p:nvSpPr>
        <p:spPr>
          <a:xfrm>
            <a:off x="4029739" y="2037089"/>
            <a:ext cx="7692261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Driving Commercial Performance </a:t>
            </a:r>
            <a:endParaRPr sz="4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in the Anesthesia Drug Market</a:t>
            </a:r>
            <a:endParaRPr sz="3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444"/>
              <a:buNone/>
            </a:pPr>
            <a:r>
              <a:rPr lang="en-US" sz="2117">
                <a:latin typeface="Calibri"/>
                <a:ea typeface="Calibri"/>
                <a:cs typeface="Calibri"/>
                <a:sym typeface="Calibri"/>
              </a:rPr>
              <a:t>BIA 810</a:t>
            </a:r>
            <a:endParaRPr sz="2117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444"/>
              <a:buNone/>
            </a:pPr>
            <a:r>
              <a:rPr lang="en-US" sz="2117">
                <a:latin typeface="Calibri"/>
                <a:ea typeface="Calibri"/>
                <a:cs typeface="Calibri"/>
                <a:sym typeface="Calibri"/>
              </a:rPr>
              <a:t>Health Care Data &amp; Analytics</a:t>
            </a:r>
            <a:endParaRPr sz="2117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94444"/>
              <a:buNone/>
            </a:pPr>
            <a:r>
              <a:rPr lang="en-US" sz="2117">
                <a:latin typeface="Calibri"/>
                <a:ea typeface="Calibri"/>
                <a:cs typeface="Calibri"/>
                <a:sym typeface="Calibri"/>
              </a:rPr>
              <a:t>Final Project</a:t>
            </a:r>
            <a:endParaRPr sz="211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"/>
          <p:cNvSpPr txBox="1">
            <a:spLocks noGrp="1"/>
          </p:cNvSpPr>
          <p:nvPr>
            <p:ph type="body" idx="2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Team 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"/>
          <p:cNvSpPr txBox="1">
            <a:spLocks noGrp="1"/>
          </p:cNvSpPr>
          <p:nvPr>
            <p:ph type="dt" idx="10"/>
          </p:nvPr>
        </p:nvSpPr>
        <p:spPr>
          <a:xfrm>
            <a:off x="8279296" y="6342033"/>
            <a:ext cx="3251400" cy="33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Fall 2025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fcedb2221_0_23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Findings- (D) Prescriber Dynamics</a:t>
            </a:r>
            <a:endParaRPr sz="2800">
              <a:solidFill>
                <a:srgbClr val="09357A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rgbClr val="000000"/>
              </a:solidFill>
            </a:endParaRPr>
          </a:p>
        </p:txBody>
      </p:sp>
      <p:sp>
        <p:nvSpPr>
          <p:cNvPr id="354" name="Google Shape;354;g3afcedb2221_0_23"/>
          <p:cNvSpPr txBox="1"/>
          <p:nvPr/>
        </p:nvSpPr>
        <p:spPr>
          <a:xfrm>
            <a:off x="199475" y="2112325"/>
            <a:ext cx="107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355" name="Google Shape;355;g3afcedb2221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afcedb2221_0_23"/>
          <p:cNvSpPr txBox="1">
            <a:spLocks noGrp="1"/>
          </p:cNvSpPr>
          <p:nvPr>
            <p:ph type="body" idx="1"/>
          </p:nvPr>
        </p:nvSpPr>
        <p:spPr>
          <a:xfrm>
            <a:off x="644775" y="1100375"/>
            <a:ext cx="10709100" cy="5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Most critical evidence: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 Product 2 is losing both writer acquisition and retention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afcedb2221_0_23"/>
          <p:cNvSpPr txBox="1">
            <a:spLocks noGrp="1"/>
          </p:cNvSpPr>
          <p:nvPr>
            <p:ph type="body" idx="2"/>
          </p:nvPr>
        </p:nvSpPr>
        <p:spPr>
          <a:xfrm>
            <a:off x="644775" y="1587575"/>
            <a:ext cx="10709100" cy="468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400"/>
              <a:buChar char="▪"/>
            </a:pP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all brands gained many new writers, but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Product 2(Mi) started from a lower baseline than Product 3(Fentanyl)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▪"/>
            </a:pP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2017–2018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new writers decline most sharply for Product 2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while Product 3 and Product 4 keep attracting new prescribers.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▪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Continuing writers for Product 3 grow steadily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but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Product 2 has a smaller base and only modest growth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showing weak retention and depth.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Calibri"/>
              <a:buChar char="▪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Emerging competition: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Product 4 is quickly capturing new writers, creating an additional competitive threat.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Product 2’s decline is fundamentally a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writer problem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– it is weak at both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gaining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first-time prescribers and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keeping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them.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afcedb2221_0_2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59" name="Google Shape;359;g3afcedb2221_0_23" title="image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544" y="3525025"/>
            <a:ext cx="2489449" cy="24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afcedb2221_0_23" title="image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50" y="3525025"/>
            <a:ext cx="4089173" cy="2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afcedb2221_0_23" title="image 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900" y="3525025"/>
            <a:ext cx="4213326" cy="27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afcedb2221_0_23"/>
          <p:cNvSpPr txBox="1"/>
          <p:nvPr/>
        </p:nvSpPr>
        <p:spPr>
          <a:xfrm>
            <a:off x="11673600" y="6276850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10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63" name="Google Shape;363;g3afcedb2221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0409" y="5554237"/>
            <a:ext cx="652127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afcedb2221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1634" y="5509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afcedb2221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1409" y="4172250"/>
            <a:ext cx="3238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afcedb2221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02875" y="4282750"/>
            <a:ext cx="518400" cy="22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afcedb2221_0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2100" y="3726600"/>
            <a:ext cx="1248950" cy="22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afcedb2221_0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2275" y="5925725"/>
            <a:ext cx="1428750" cy="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afcedb2221_0_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51299" y="3922574"/>
            <a:ext cx="1428750" cy="32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11556511" y="6442604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9"/>
          <p:cNvPicPr preferRelativeResize="0"/>
          <p:nvPr/>
        </p:nvPicPr>
        <p:blipFill rotWithShape="1">
          <a:blip r:embed="rId3">
            <a:alphaModFix/>
          </a:blip>
          <a:srcRect l="8105" r="13197" b="7097"/>
          <a:stretch/>
        </p:blipFill>
        <p:spPr>
          <a:xfrm>
            <a:off x="-27530" y="62645"/>
            <a:ext cx="3598326" cy="63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9"/>
          <p:cNvSpPr txBox="1">
            <a:spLocks noGrp="1"/>
          </p:cNvSpPr>
          <p:nvPr>
            <p:ph type="title"/>
          </p:nvPr>
        </p:nvSpPr>
        <p:spPr>
          <a:xfrm>
            <a:off x="3759700" y="50263"/>
            <a:ext cx="7482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Strategic Recommendations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"/>
          <p:cNvSpPr txBox="1"/>
          <p:nvPr/>
        </p:nvSpPr>
        <p:spPr>
          <a:xfrm>
            <a:off x="3812750" y="655063"/>
            <a:ext cx="75774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52D47"/>
                </a:solidFill>
              </a:rPr>
              <a:t>Immediate Actions to Stabilize Market Share</a:t>
            </a:r>
            <a:r>
              <a:rPr lang="en-US">
                <a:solidFill>
                  <a:srgbClr val="152D47"/>
                </a:solidFill>
              </a:rPr>
              <a:t>: </a:t>
            </a:r>
            <a:r>
              <a:rPr lang="en-US">
                <a:solidFill>
                  <a:srgbClr val="4C4C4D"/>
                </a:solidFill>
              </a:rPr>
              <a:t>The current market position demands swift, targeted interventions. Our three-pronged approach focuses resources where they'll deliver the fastest impact on prescription growth and market share recovery.</a:t>
            </a:r>
            <a:endParaRPr>
              <a:solidFill>
                <a:srgbClr val="4C4C4D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52D47"/>
              </a:solidFill>
            </a:endParaRPr>
          </a:p>
        </p:txBody>
      </p:sp>
      <p:sp>
        <p:nvSpPr>
          <p:cNvPr id="379" name="Google Shape;379;p9"/>
          <p:cNvSpPr/>
          <p:nvPr/>
        </p:nvSpPr>
        <p:spPr>
          <a:xfrm>
            <a:off x="3899775" y="1658063"/>
            <a:ext cx="3786300" cy="2281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9"/>
          <p:cNvSpPr txBox="1"/>
          <p:nvPr/>
        </p:nvSpPr>
        <p:spPr>
          <a:xfrm>
            <a:off x="5474200" y="1749088"/>
            <a:ext cx="56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775" y="1806288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9"/>
          <p:cNvSpPr txBox="1"/>
          <p:nvPr/>
        </p:nvSpPr>
        <p:spPr>
          <a:xfrm>
            <a:off x="4611663" y="1787088"/>
            <a:ext cx="3201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Territory Intervention</a:t>
            </a:r>
            <a:endParaRPr sz="1650" b="1"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9"/>
          <p:cNvSpPr txBox="1"/>
          <p:nvPr/>
        </p:nvSpPr>
        <p:spPr>
          <a:xfrm>
            <a:off x="4123775" y="2279788"/>
            <a:ext cx="3468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Deploy concentrated field force resources and enhanced promotional support to the top 5 underperforming territories. Real-time monitoring will track prescription velocity and market share gains weekly.</a:t>
            </a:r>
            <a:endParaRPr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9"/>
          <p:cNvSpPr/>
          <p:nvPr/>
        </p:nvSpPr>
        <p:spPr>
          <a:xfrm>
            <a:off x="8027425" y="1658063"/>
            <a:ext cx="3786300" cy="2281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9"/>
          <p:cNvSpPr/>
          <p:nvPr/>
        </p:nvSpPr>
        <p:spPr>
          <a:xfrm>
            <a:off x="3899775" y="4249275"/>
            <a:ext cx="7914000" cy="1860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9"/>
          <p:cNvSpPr txBox="1"/>
          <p:nvPr/>
        </p:nvSpPr>
        <p:spPr>
          <a:xfrm>
            <a:off x="8664625" y="1749100"/>
            <a:ext cx="3201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Co-pay &amp; Payer Assistance</a:t>
            </a:r>
            <a:endParaRPr sz="1650" b="1"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9"/>
          <p:cNvSpPr txBox="1"/>
          <p:nvPr/>
        </p:nvSpPr>
        <p:spPr>
          <a:xfrm>
            <a:off x="8198225" y="2267150"/>
            <a:ext cx="3598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Launch enhanced patient support programs immediately to reduce out-of-pocket costs. Streamlined enrollment processes will accelerate uptake and remove financial barriers to therapy initiation.</a:t>
            </a:r>
            <a:endParaRPr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8225" y="1768310"/>
            <a:ext cx="400200" cy="40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775" y="4399138"/>
            <a:ext cx="450850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"/>
          <p:cNvSpPr txBox="1"/>
          <p:nvPr/>
        </p:nvSpPr>
        <p:spPr>
          <a:xfrm>
            <a:off x="4656875" y="4405263"/>
            <a:ext cx="3201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Targeted Digital Promotions</a:t>
            </a:r>
            <a:endParaRPr sz="1650" b="1"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 txBox="1"/>
          <p:nvPr/>
        </p:nvSpPr>
        <p:spPr>
          <a:xfrm>
            <a:off x="4123775" y="4916288"/>
            <a:ext cx="768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rPr>
              <a:t>Execute high-impact email campaigns and interactive webinars designed to re-engage lapsed prescribers. Personalized content will address specific clinical concerns and showcase new efficacy data.</a:t>
            </a:r>
            <a:endParaRPr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4C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9"/>
          <p:cNvSpPr txBox="1"/>
          <p:nvPr/>
        </p:nvSpPr>
        <p:spPr>
          <a:xfrm>
            <a:off x="11734625" y="641897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11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fcedb2221_0_69"/>
          <p:cNvSpPr txBox="1">
            <a:spLocks noGrp="1"/>
          </p:cNvSpPr>
          <p:nvPr>
            <p:ph type="sldNum" idx="12"/>
          </p:nvPr>
        </p:nvSpPr>
        <p:spPr>
          <a:xfrm>
            <a:off x="11556511" y="6442604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afcedb2221_0_69"/>
          <p:cNvSpPr txBox="1">
            <a:spLocks noGrp="1"/>
          </p:cNvSpPr>
          <p:nvPr>
            <p:ph type="title"/>
          </p:nvPr>
        </p:nvSpPr>
        <p:spPr>
          <a:xfrm>
            <a:off x="3759700" y="50263"/>
            <a:ext cx="7482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Strategic Recommendations</a:t>
            </a:r>
            <a:endParaRPr sz="2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afcedb2221_0_69"/>
          <p:cNvSpPr txBox="1"/>
          <p:nvPr/>
        </p:nvSpPr>
        <p:spPr>
          <a:xfrm>
            <a:off x="3554175" y="655075"/>
            <a:ext cx="75543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52D47"/>
                </a:solidFill>
              </a:rPr>
              <a:t>Strategic Initiatives for Sustainable Growth</a:t>
            </a:r>
            <a:r>
              <a:rPr lang="en-US">
                <a:solidFill>
                  <a:srgbClr val="152D47"/>
                </a:solidFill>
              </a:rPr>
              <a:t>: </a:t>
            </a:r>
            <a:r>
              <a:rPr lang="en-US">
                <a:solidFill>
                  <a:srgbClr val="4C4C4D"/>
                </a:solidFill>
              </a:rPr>
              <a:t>Beyond immediate stabilization, long-term market leadership requires fundamental shifts in brand positioning, HCP engagement, and patient-centric marketing strategies.</a:t>
            </a:r>
            <a:endParaRPr sz="1600">
              <a:solidFill>
                <a:srgbClr val="152D47"/>
              </a:solidFill>
            </a:endParaRPr>
          </a:p>
        </p:txBody>
      </p:sp>
      <p:pic>
        <p:nvPicPr>
          <p:cNvPr id="401" name="Google Shape;401;g3afcedb2221_0_69"/>
          <p:cNvPicPr preferRelativeResize="0"/>
          <p:nvPr/>
        </p:nvPicPr>
        <p:blipFill rotWithShape="1">
          <a:blip r:embed="rId3">
            <a:alphaModFix/>
          </a:blip>
          <a:srcRect l="8750"/>
          <a:stretch/>
        </p:blipFill>
        <p:spPr>
          <a:xfrm>
            <a:off x="-15080" y="50275"/>
            <a:ext cx="3201001" cy="6332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g3afcedb2221_0_69"/>
          <p:cNvGrpSpPr/>
          <p:nvPr/>
        </p:nvGrpSpPr>
        <p:grpSpPr>
          <a:xfrm>
            <a:off x="3554166" y="4312550"/>
            <a:ext cx="7718404" cy="1364925"/>
            <a:chOff x="3377003" y="1749100"/>
            <a:chExt cx="3693900" cy="1364925"/>
          </a:xfrm>
        </p:grpSpPr>
        <p:sp>
          <p:nvSpPr>
            <p:cNvPr id="403" name="Google Shape;403;g3afcedb2221_0_69"/>
            <p:cNvSpPr txBox="1"/>
            <p:nvPr/>
          </p:nvSpPr>
          <p:spPr>
            <a:xfrm>
              <a:off x="3377013" y="2146063"/>
              <a:ext cx="32010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9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Patient Segment Focus</a:t>
              </a:r>
              <a:endParaRPr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g3afcedb2221_0_69"/>
            <p:cNvSpPr txBox="1"/>
            <p:nvPr/>
          </p:nvSpPr>
          <p:spPr>
            <a:xfrm>
              <a:off x="3377003" y="2466025"/>
              <a:ext cx="36939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Target messaging and educational materials to specific patient age groups showing highest growth potential. Tailored content will address unique needs and concerns of each demographic segment.</a:t>
              </a:r>
              <a:endParaRPr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g3afcedb2221_0_69"/>
            <p:cNvSpPr txBox="1"/>
            <p:nvPr/>
          </p:nvSpPr>
          <p:spPr>
            <a:xfrm>
              <a:off x="3377025" y="1749100"/>
              <a:ext cx="42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6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6" name="Google Shape;406;g3afcedb2221_0_69"/>
            <p:cNvCxnSpPr/>
            <p:nvPr/>
          </p:nvCxnSpPr>
          <p:spPr>
            <a:xfrm rot="10800000" flipH="1">
              <a:off x="3411462" y="2146075"/>
              <a:ext cx="3561000" cy="60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7" name="Google Shape;407;g3afcedb2221_0_69"/>
          <p:cNvGrpSpPr/>
          <p:nvPr/>
        </p:nvGrpSpPr>
        <p:grpSpPr>
          <a:xfrm>
            <a:off x="7464425" y="1901500"/>
            <a:ext cx="3925803" cy="2125225"/>
            <a:chOff x="3377025" y="1749100"/>
            <a:chExt cx="3925803" cy="2125225"/>
          </a:xfrm>
        </p:grpSpPr>
        <p:sp>
          <p:nvSpPr>
            <p:cNvPr id="408" name="Google Shape;408;g3afcedb2221_0_69"/>
            <p:cNvSpPr txBox="1"/>
            <p:nvPr/>
          </p:nvSpPr>
          <p:spPr>
            <a:xfrm>
              <a:off x="3377028" y="2146075"/>
              <a:ext cx="3925800" cy="7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9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HCP Specialty Engagement Programs</a:t>
              </a:r>
              <a:endParaRPr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9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g3afcedb2221_0_69"/>
            <p:cNvSpPr txBox="1"/>
            <p:nvPr/>
          </p:nvSpPr>
          <p:spPr>
            <a:xfrm>
              <a:off x="3399138" y="2482925"/>
              <a:ext cx="3693900" cy="13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Develop customized education initiatives and advisory boards for key specialty segments. These programs will deepen relationships with opinion leaders and provide valuable clinical insights to inform strategy.</a:t>
              </a:r>
              <a:endParaRPr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g3afcedb2221_0_69"/>
            <p:cNvSpPr txBox="1"/>
            <p:nvPr/>
          </p:nvSpPr>
          <p:spPr>
            <a:xfrm>
              <a:off x="3377025" y="1749100"/>
              <a:ext cx="42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16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1" name="Google Shape;411;g3afcedb2221_0_69"/>
            <p:cNvCxnSpPr/>
            <p:nvPr/>
          </p:nvCxnSpPr>
          <p:spPr>
            <a:xfrm rot="10800000" flipH="1">
              <a:off x="3465350" y="2116675"/>
              <a:ext cx="3592800" cy="294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g3afcedb2221_0_69"/>
          <p:cNvGrpSpPr/>
          <p:nvPr/>
        </p:nvGrpSpPr>
        <p:grpSpPr>
          <a:xfrm>
            <a:off x="3554163" y="1901500"/>
            <a:ext cx="3716025" cy="2125225"/>
            <a:chOff x="3377013" y="1749100"/>
            <a:chExt cx="3716025" cy="2125225"/>
          </a:xfrm>
        </p:grpSpPr>
        <p:sp>
          <p:nvSpPr>
            <p:cNvPr id="413" name="Google Shape;413;g3afcedb2221_0_69"/>
            <p:cNvSpPr txBox="1"/>
            <p:nvPr/>
          </p:nvSpPr>
          <p:spPr>
            <a:xfrm>
              <a:off x="3377013" y="2146063"/>
              <a:ext cx="32010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9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Brand Repositioning</a:t>
              </a:r>
              <a:endParaRPr sz="16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g3afcedb2221_0_69"/>
            <p:cNvSpPr txBox="1"/>
            <p:nvPr/>
          </p:nvSpPr>
          <p:spPr>
            <a:xfrm>
              <a:off x="3399138" y="2482925"/>
              <a:ext cx="3693900" cy="13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Align Product 2 with Product 1's established legacy of trust and clinical excellence. Unified branding across all sales and marketing collateral will create a powerful portfolio story that reinforces credibility.</a:t>
              </a:r>
              <a:endParaRPr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g3afcedb2221_0_69"/>
            <p:cNvSpPr txBox="1"/>
            <p:nvPr/>
          </p:nvSpPr>
          <p:spPr>
            <a:xfrm>
              <a:off x="3377025" y="1749100"/>
              <a:ext cx="42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16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g3afcedb2221_0_69"/>
            <p:cNvCxnSpPr/>
            <p:nvPr/>
          </p:nvCxnSpPr>
          <p:spPr>
            <a:xfrm rot="10800000" flipH="1">
              <a:off x="3465350" y="2140075"/>
              <a:ext cx="3561000" cy="60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7" name="Google Shape;417;g3afcedb2221_0_69"/>
          <p:cNvSpPr txBox="1"/>
          <p:nvPr/>
        </p:nvSpPr>
        <p:spPr>
          <a:xfrm>
            <a:off x="11734625" y="641897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12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02a4c3479_0_0"/>
          <p:cNvSpPr txBox="1">
            <a:spLocks noGrp="1"/>
          </p:cNvSpPr>
          <p:nvPr>
            <p:ph type="title"/>
          </p:nvPr>
        </p:nvSpPr>
        <p:spPr>
          <a:xfrm>
            <a:off x="111402" y="129588"/>
            <a:ext cx="105156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Opportunities – Beyond Current Data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23" name="Google Shape;423;g3b02a4c34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b02a4c3479_0_0"/>
          <p:cNvPicPr preferRelativeResize="0"/>
          <p:nvPr/>
        </p:nvPicPr>
        <p:blipFill rotWithShape="1">
          <a:blip r:embed="rId4">
            <a:alphaModFix/>
          </a:blip>
          <a:srcRect l="18106" t="23438" b="36377"/>
          <a:stretch/>
        </p:blipFill>
        <p:spPr>
          <a:xfrm>
            <a:off x="9532800" y="0"/>
            <a:ext cx="2659200" cy="13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b02a4c3479_0_0"/>
          <p:cNvSpPr txBox="1"/>
          <p:nvPr/>
        </p:nvSpPr>
        <p:spPr>
          <a:xfrm>
            <a:off x="185625" y="673000"/>
            <a:ext cx="608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latin typeface="Calibri"/>
                <a:ea typeface="Calibri"/>
                <a:cs typeface="Calibri"/>
                <a:sym typeface="Calibri"/>
              </a:rPr>
              <a:t>What's Missing from Our Data Landscape?</a:t>
            </a:r>
            <a:endParaRPr sz="1700" i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426;g3b02a4c3479_0_0"/>
          <p:cNvGrpSpPr/>
          <p:nvPr/>
        </p:nvGrpSpPr>
        <p:grpSpPr>
          <a:xfrm>
            <a:off x="7581175" y="1578825"/>
            <a:ext cx="4220400" cy="2228950"/>
            <a:chOff x="7581175" y="1578825"/>
            <a:chExt cx="4220400" cy="2228950"/>
          </a:xfrm>
        </p:grpSpPr>
        <p:sp>
          <p:nvSpPr>
            <p:cNvPr id="427" name="Google Shape;427;g3b02a4c3479_0_0"/>
            <p:cNvSpPr txBox="1"/>
            <p:nvPr/>
          </p:nvSpPr>
          <p:spPr>
            <a:xfrm>
              <a:off x="7581175" y="2022175"/>
              <a:ext cx="42204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Our current analytics lack critical visibility into adherence and persistence trends, including therapy drop-off patterns. We're missing crucial insights into drug-switching behaviors and the underlying reasons for discontinuation.</a:t>
              </a:r>
              <a:endParaRPr>
                <a:solidFill>
                  <a:srgbClr val="152D47"/>
                </a:solidFill>
              </a:endParaRPr>
            </a:p>
          </p:txBody>
        </p:sp>
        <p:sp>
          <p:nvSpPr>
            <p:cNvPr id="428" name="Google Shape;428;g3b02a4c3479_0_0"/>
            <p:cNvSpPr txBox="1"/>
            <p:nvPr/>
          </p:nvSpPr>
          <p:spPr>
            <a:xfrm>
              <a:off x="7581175" y="1578825"/>
              <a:ext cx="31050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E06666"/>
                  </a:solidFill>
                  <a:latin typeface="Calibri"/>
                  <a:ea typeface="Calibri"/>
                  <a:cs typeface="Calibri"/>
                  <a:sym typeface="Calibri"/>
                </a:rPr>
                <a:t>Patient Journey Gaps</a:t>
              </a: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9" name="Google Shape;429;g3b02a4c3479_0_0"/>
          <p:cNvPicPr preferRelativeResize="0"/>
          <p:nvPr/>
        </p:nvPicPr>
        <p:blipFill rotWithShape="1">
          <a:blip r:embed="rId5">
            <a:alphaModFix/>
          </a:blip>
          <a:srcRect l="17242" t="9033" r="7951"/>
          <a:stretch/>
        </p:blipFill>
        <p:spPr>
          <a:xfrm>
            <a:off x="4493250" y="2123650"/>
            <a:ext cx="2806800" cy="2610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g3b02a4c3479_0_0"/>
          <p:cNvGrpSpPr/>
          <p:nvPr/>
        </p:nvGrpSpPr>
        <p:grpSpPr>
          <a:xfrm>
            <a:off x="7013531" y="4174000"/>
            <a:ext cx="3838426" cy="2253250"/>
            <a:chOff x="7013850" y="4174000"/>
            <a:chExt cx="3271200" cy="2253250"/>
          </a:xfrm>
        </p:grpSpPr>
        <p:sp>
          <p:nvSpPr>
            <p:cNvPr id="431" name="Google Shape;431;g3b02a4c3479_0_0"/>
            <p:cNvSpPr txBox="1"/>
            <p:nvPr/>
          </p:nvSpPr>
          <p:spPr>
            <a:xfrm>
              <a:off x="7013850" y="4174000"/>
              <a:ext cx="31050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F787D"/>
                  </a:solidFill>
                  <a:latin typeface="Calibri"/>
                  <a:ea typeface="Calibri"/>
                  <a:cs typeface="Calibri"/>
                  <a:sym typeface="Calibri"/>
                </a:rPr>
                <a:t>Demographic Blind Spots</a:t>
              </a: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g3b02a4c3479_0_0"/>
            <p:cNvSpPr txBox="1"/>
            <p:nvPr/>
          </p:nvSpPr>
          <p:spPr>
            <a:xfrm>
              <a:off x="7013850" y="4641650"/>
              <a:ext cx="32712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imited data coverage for younger patient populations and privately insured segments creates significant gaps in our market understanding.</a:t>
              </a:r>
              <a:endParaRPr sz="16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g3b02a4c3479_0_0"/>
          <p:cNvGrpSpPr/>
          <p:nvPr/>
        </p:nvGrpSpPr>
        <p:grpSpPr>
          <a:xfrm>
            <a:off x="420575" y="4066225"/>
            <a:ext cx="3575380" cy="2143450"/>
            <a:chOff x="6127169" y="4143075"/>
            <a:chExt cx="3708900" cy="2143450"/>
          </a:xfrm>
        </p:grpSpPr>
        <p:sp>
          <p:nvSpPr>
            <p:cNvPr id="434" name="Google Shape;434;g3b02a4c3479_0_0"/>
            <p:cNvSpPr txBox="1"/>
            <p:nvPr/>
          </p:nvSpPr>
          <p:spPr>
            <a:xfrm>
              <a:off x="6564720" y="4143075"/>
              <a:ext cx="3271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674EA7"/>
                  </a:solidFill>
                  <a:latin typeface="Calibri"/>
                  <a:ea typeface="Calibri"/>
                  <a:cs typeface="Calibri"/>
                  <a:sym typeface="Calibri"/>
                </a:rPr>
                <a:t>Payer Intelligence Deficits</a:t>
              </a:r>
              <a:endParaRPr sz="1800" b="1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g3b02a4c3479_0_0"/>
            <p:cNvSpPr txBox="1"/>
            <p:nvPr/>
          </p:nvSpPr>
          <p:spPr>
            <a:xfrm>
              <a:off x="6127169" y="4610725"/>
              <a:ext cx="3708900" cy="16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Comprehensive formulary positioning details remain elusive, hampering our ability to optimize access strategies</a:t>
              </a:r>
              <a:r>
                <a:rPr lang="en-US">
                  <a:solidFill>
                    <a:srgbClr val="4C4C4D"/>
                  </a:solidFill>
                </a:rPr>
                <a:t>.</a:t>
              </a:r>
              <a:endParaRPr>
                <a:solidFill>
                  <a:srgbClr val="4C4C4D"/>
                </a:solidFill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4C4C4D"/>
                </a:solidFill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4C4C4D"/>
                </a:solidFill>
              </a:endParaRPr>
            </a:p>
          </p:txBody>
        </p:sp>
      </p:grpSp>
      <p:grpSp>
        <p:nvGrpSpPr>
          <p:cNvPr id="436" name="Google Shape;436;g3b02a4c3479_0_0"/>
          <p:cNvGrpSpPr/>
          <p:nvPr/>
        </p:nvGrpSpPr>
        <p:grpSpPr>
          <a:xfrm>
            <a:off x="581400" y="1745500"/>
            <a:ext cx="3760786" cy="1914550"/>
            <a:chOff x="6191329" y="4174000"/>
            <a:chExt cx="3901230" cy="1914550"/>
          </a:xfrm>
        </p:grpSpPr>
        <p:sp>
          <p:nvSpPr>
            <p:cNvPr id="437" name="Google Shape;437;g3b02a4c3479_0_0"/>
            <p:cNvSpPr txBox="1"/>
            <p:nvPr/>
          </p:nvSpPr>
          <p:spPr>
            <a:xfrm>
              <a:off x="6821359" y="4174000"/>
              <a:ext cx="3271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Promotional Correlation Void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3b02a4c3479_0_0"/>
            <p:cNvSpPr txBox="1"/>
            <p:nvPr/>
          </p:nvSpPr>
          <p:spPr>
            <a:xfrm>
              <a:off x="6191329" y="4641650"/>
              <a:ext cx="39012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No direct linkage exists between marketing activities, including sales calls and digital campaigns, and resulting prescription behaviors.</a:t>
              </a:r>
              <a:endParaRPr sz="16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g3b02a4c3479_0_0"/>
          <p:cNvSpPr txBox="1"/>
          <p:nvPr/>
        </p:nvSpPr>
        <p:spPr>
          <a:xfrm>
            <a:off x="11734625" y="641897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13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3afcedb2221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75" y="1029300"/>
            <a:ext cx="8176649" cy="52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afcedb2221_0_115"/>
          <p:cNvSpPr txBox="1">
            <a:spLocks noGrp="1"/>
          </p:cNvSpPr>
          <p:nvPr>
            <p:ph type="title"/>
          </p:nvPr>
        </p:nvSpPr>
        <p:spPr>
          <a:xfrm>
            <a:off x="376952" y="90213"/>
            <a:ext cx="105156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Opportunities – Beyond Current Data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46" name="Google Shape;446;g3afcedb2221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34" y="6380313"/>
            <a:ext cx="38385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afcedb2221_0_115"/>
          <p:cNvSpPr txBox="1"/>
          <p:nvPr/>
        </p:nvSpPr>
        <p:spPr>
          <a:xfrm>
            <a:off x="376950" y="561675"/>
            <a:ext cx="655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>
                <a:latin typeface="Calibri"/>
                <a:ea typeface="Calibri"/>
                <a:cs typeface="Calibri"/>
                <a:sym typeface="Calibri"/>
              </a:rPr>
              <a:t>How Additional Data Would Transform Our Strategy?</a:t>
            </a:r>
            <a:endParaRPr sz="17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g3afcedb2221_0_115"/>
          <p:cNvGrpSpPr/>
          <p:nvPr/>
        </p:nvGrpSpPr>
        <p:grpSpPr>
          <a:xfrm>
            <a:off x="842375" y="1220175"/>
            <a:ext cx="3616735" cy="2737900"/>
            <a:chOff x="6462049" y="3883725"/>
            <a:chExt cx="3751800" cy="2737900"/>
          </a:xfrm>
        </p:grpSpPr>
        <p:sp>
          <p:nvSpPr>
            <p:cNvPr id="449" name="Google Shape;449;g3afcedb2221_0_115"/>
            <p:cNvSpPr txBox="1"/>
            <p:nvPr/>
          </p:nvSpPr>
          <p:spPr>
            <a:xfrm>
              <a:off x="6462061" y="3883725"/>
              <a:ext cx="3271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NPA/NSP Data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g3afcedb2221_0_115"/>
            <p:cNvSpPr txBox="1"/>
            <p:nvPr/>
          </p:nvSpPr>
          <p:spPr>
            <a:xfrm>
              <a:off x="6462049" y="4316725"/>
              <a:ext cx="3751800" cy="23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Analyze new-to-brand adoption rates and competitive switch patterns to identify conversion opportunities. Understanding which competitor products patients are switching from enables targeted messaging that addresses specific therapy gaps.</a:t>
              </a:r>
              <a:endParaRPr sz="15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4C4D"/>
                </a:solidFill>
              </a:endParaRPr>
            </a:p>
          </p:txBody>
        </p:sp>
      </p:grpSp>
      <p:pic>
        <p:nvPicPr>
          <p:cNvPr id="451" name="Google Shape;451;g3afcedb2221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3825" y="0"/>
            <a:ext cx="3508175" cy="6481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g3afcedb2221_0_115"/>
          <p:cNvGrpSpPr/>
          <p:nvPr/>
        </p:nvGrpSpPr>
        <p:grpSpPr>
          <a:xfrm>
            <a:off x="4693450" y="1158325"/>
            <a:ext cx="3616735" cy="2737900"/>
            <a:chOff x="6462049" y="3883725"/>
            <a:chExt cx="3751800" cy="2737900"/>
          </a:xfrm>
        </p:grpSpPr>
        <p:sp>
          <p:nvSpPr>
            <p:cNvPr id="453" name="Google Shape;453;g3afcedb2221_0_115"/>
            <p:cNvSpPr txBox="1"/>
            <p:nvPr/>
          </p:nvSpPr>
          <p:spPr>
            <a:xfrm>
              <a:off x="6462061" y="3883725"/>
              <a:ext cx="3271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DDD Data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g3afcedb2221_0_115"/>
            <p:cNvSpPr txBox="1"/>
            <p:nvPr/>
          </p:nvSpPr>
          <p:spPr>
            <a:xfrm>
              <a:off x="6462049" y="4316725"/>
              <a:ext cx="3751800" cy="23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Track supply chain bottlenecks and uncover regional distribution trends that impact product availability. This intelligence allows proactive intervention before stock-outs affect prescription patterns and market share.</a:t>
              </a:r>
              <a:endParaRPr sz="15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C4C4D"/>
                </a:solidFill>
              </a:endParaRPr>
            </a:p>
          </p:txBody>
        </p:sp>
      </p:grpSp>
      <p:grpSp>
        <p:nvGrpSpPr>
          <p:cNvPr id="455" name="Google Shape;455;g3afcedb2221_0_115"/>
          <p:cNvGrpSpPr/>
          <p:nvPr/>
        </p:nvGrpSpPr>
        <p:grpSpPr>
          <a:xfrm>
            <a:off x="788450" y="3893025"/>
            <a:ext cx="3616735" cy="2312100"/>
            <a:chOff x="6462049" y="4007425"/>
            <a:chExt cx="3751800" cy="2312100"/>
          </a:xfrm>
        </p:grpSpPr>
        <p:sp>
          <p:nvSpPr>
            <p:cNvPr id="456" name="Google Shape;456;g3afcedb2221_0_115"/>
            <p:cNvSpPr txBox="1"/>
            <p:nvPr/>
          </p:nvSpPr>
          <p:spPr>
            <a:xfrm>
              <a:off x="6462061" y="4007425"/>
              <a:ext cx="3271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Calls &amp; NPP Data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F78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g3afcedb2221_0_115"/>
            <p:cNvSpPr txBox="1"/>
            <p:nvPr/>
          </p:nvSpPr>
          <p:spPr>
            <a:xfrm>
              <a:off x="6462049" y="4316725"/>
              <a:ext cx="3751800" cy="20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3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Establish direct correlations between promotional activities and prescription uptake patterns. Quantifying the ROI of sales calls and digital campaigns enables optimization of resource allocation and tactical execution.</a:t>
              </a:r>
              <a:endParaRPr sz="1500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g3afcedb2221_0_115"/>
          <p:cNvSpPr txBox="1"/>
          <p:nvPr/>
        </p:nvSpPr>
        <p:spPr>
          <a:xfrm>
            <a:off x="11734625" y="6418975"/>
            <a:ext cx="518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14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fcedb2221_0_143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afcedb2221_0_143"/>
          <p:cNvSpPr txBox="1">
            <a:spLocks noGrp="1"/>
          </p:cNvSpPr>
          <p:nvPr>
            <p:ph type="title"/>
          </p:nvPr>
        </p:nvSpPr>
        <p:spPr>
          <a:xfrm>
            <a:off x="302725" y="127322"/>
            <a:ext cx="1051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Opportunities – Leveraging ML to Narrow the Gap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afcedb2221_0_143"/>
          <p:cNvSpPr txBox="1"/>
          <p:nvPr/>
        </p:nvSpPr>
        <p:spPr>
          <a:xfrm>
            <a:off x="330925" y="705125"/>
            <a:ext cx="104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Advanced machine learning models will transform raw data into actionable intelligence, enabling precision targeting and optimized promotional strategies across territories and physician segments.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g3afcedb2221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75" y="1573725"/>
            <a:ext cx="1777350" cy="1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afcedb2221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00" y="1738538"/>
            <a:ext cx="1591800" cy="15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afcedb2221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900" y="1697737"/>
            <a:ext cx="1673400" cy="16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afcedb2221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9075" y="1666500"/>
            <a:ext cx="1591800" cy="159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g3afcedb2221_0_143"/>
          <p:cNvGrpSpPr/>
          <p:nvPr/>
        </p:nvGrpSpPr>
        <p:grpSpPr>
          <a:xfrm>
            <a:off x="228500" y="3748150"/>
            <a:ext cx="2975250" cy="2124000"/>
            <a:chOff x="228500" y="3748150"/>
            <a:chExt cx="2975250" cy="2124000"/>
          </a:xfrm>
        </p:grpSpPr>
        <p:sp>
          <p:nvSpPr>
            <p:cNvPr id="472" name="Google Shape;472;g3afcedb2221_0_143"/>
            <p:cNvSpPr txBox="1"/>
            <p:nvPr/>
          </p:nvSpPr>
          <p:spPr>
            <a:xfrm>
              <a:off x="253250" y="3748150"/>
              <a:ext cx="295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4380"/>
                  </a:solidFill>
                  <a:latin typeface="Calibri"/>
                  <a:ea typeface="Calibri"/>
                  <a:cs typeface="Calibri"/>
                  <a:sym typeface="Calibri"/>
                </a:rPr>
                <a:t>Promotional ROI Modeling</a:t>
              </a:r>
              <a:endParaRPr sz="1800" b="1">
                <a:solidFill>
                  <a:srgbClr val="0043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3afcedb2221_0_143"/>
            <p:cNvSpPr txBox="1"/>
            <p:nvPr/>
          </p:nvSpPr>
          <p:spPr>
            <a:xfrm>
              <a:off x="228500" y="4209850"/>
              <a:ext cx="26784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Correlate call frequency, digital engagement, and campaign exposure with prescription velocity changes to identify highest-impact activities.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g3afcedb2221_0_143"/>
          <p:cNvGrpSpPr/>
          <p:nvPr/>
        </p:nvGrpSpPr>
        <p:grpSpPr>
          <a:xfrm>
            <a:off x="3052850" y="3748150"/>
            <a:ext cx="2975250" cy="1877700"/>
            <a:chOff x="228500" y="3748150"/>
            <a:chExt cx="2975250" cy="1877700"/>
          </a:xfrm>
        </p:grpSpPr>
        <p:sp>
          <p:nvSpPr>
            <p:cNvPr id="475" name="Google Shape;475;g3afcedb2221_0_143"/>
            <p:cNvSpPr txBox="1"/>
            <p:nvPr/>
          </p:nvSpPr>
          <p:spPr>
            <a:xfrm>
              <a:off x="253250" y="3748150"/>
              <a:ext cx="295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4380"/>
                  </a:solidFill>
                  <a:latin typeface="Calibri"/>
                  <a:ea typeface="Calibri"/>
                  <a:cs typeface="Calibri"/>
                  <a:sym typeface="Calibri"/>
                </a:rPr>
                <a:t>Predictive Targeting</a:t>
              </a:r>
              <a:endParaRPr sz="1800" b="1">
                <a:solidFill>
                  <a:srgbClr val="0043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3afcedb2221_0_143"/>
            <p:cNvSpPr txBox="1"/>
            <p:nvPr/>
          </p:nvSpPr>
          <p:spPr>
            <a:xfrm>
              <a:off x="228500" y="4209850"/>
              <a:ext cx="26784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Forecast which promotional strategies will drive the greatest prescription lift for specific regions, specialties, and prescriber segments.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g3afcedb2221_0_143"/>
          <p:cNvGrpSpPr/>
          <p:nvPr/>
        </p:nvGrpSpPr>
        <p:grpSpPr>
          <a:xfrm>
            <a:off x="5966600" y="3748150"/>
            <a:ext cx="2975250" cy="1877700"/>
            <a:chOff x="228500" y="3748150"/>
            <a:chExt cx="2975250" cy="1877700"/>
          </a:xfrm>
        </p:grpSpPr>
        <p:sp>
          <p:nvSpPr>
            <p:cNvPr id="478" name="Google Shape;478;g3afcedb2221_0_143"/>
            <p:cNvSpPr txBox="1"/>
            <p:nvPr/>
          </p:nvSpPr>
          <p:spPr>
            <a:xfrm>
              <a:off x="253250" y="3748150"/>
              <a:ext cx="295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4380"/>
                  </a:solidFill>
                  <a:latin typeface="Calibri"/>
                  <a:ea typeface="Calibri"/>
                  <a:cs typeface="Calibri"/>
                  <a:sym typeface="Calibri"/>
                </a:rPr>
                <a:t>Resource Optimization</a:t>
              </a:r>
              <a:endParaRPr sz="1800" b="1">
                <a:solidFill>
                  <a:srgbClr val="0043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3afcedb2221_0_143"/>
            <p:cNvSpPr txBox="1"/>
            <p:nvPr/>
          </p:nvSpPr>
          <p:spPr>
            <a:xfrm>
              <a:off x="228500" y="4209850"/>
              <a:ext cx="26784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Dynamically allocate field force time and marketing budgets to maximize prescription growth potential across all territories.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g3afcedb2221_0_143"/>
          <p:cNvGrpSpPr/>
          <p:nvPr/>
        </p:nvGrpSpPr>
        <p:grpSpPr>
          <a:xfrm>
            <a:off x="8842900" y="3748138"/>
            <a:ext cx="2962875" cy="2052875"/>
            <a:chOff x="228500" y="3819275"/>
            <a:chExt cx="2962875" cy="2052875"/>
          </a:xfrm>
        </p:grpSpPr>
        <p:sp>
          <p:nvSpPr>
            <p:cNvPr id="481" name="Google Shape;481;g3afcedb2221_0_143"/>
            <p:cNvSpPr txBox="1"/>
            <p:nvPr/>
          </p:nvSpPr>
          <p:spPr>
            <a:xfrm>
              <a:off x="240875" y="3819275"/>
              <a:ext cx="2950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4380"/>
                  </a:solidFill>
                  <a:latin typeface="Calibri"/>
                  <a:ea typeface="Calibri"/>
                  <a:cs typeface="Calibri"/>
                  <a:sym typeface="Calibri"/>
                </a:rPr>
                <a:t>Continuous Learning</a:t>
              </a:r>
              <a:endParaRPr sz="1800" b="1">
                <a:solidFill>
                  <a:srgbClr val="00438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3afcedb2221_0_143"/>
            <p:cNvSpPr txBox="1"/>
            <p:nvPr/>
          </p:nvSpPr>
          <p:spPr>
            <a:xfrm>
              <a:off x="228500" y="4209850"/>
              <a:ext cx="26784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Refine models continuously as new data flows in, ensuring strategies adapt to evolving market dynamics and competitive moves.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g3afcedb2221_0_143"/>
          <p:cNvSpPr txBox="1"/>
          <p:nvPr/>
        </p:nvSpPr>
        <p:spPr>
          <a:xfrm>
            <a:off x="11512125" y="6460950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15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fcedb2221_0_175"/>
          <p:cNvSpPr txBox="1">
            <a:spLocks noGrp="1"/>
          </p:cNvSpPr>
          <p:nvPr>
            <p:ph type="title"/>
          </p:nvPr>
        </p:nvSpPr>
        <p:spPr>
          <a:xfrm>
            <a:off x="366977" y="104863"/>
            <a:ext cx="105156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Conclusion: The Path Forward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489" name="Google Shape;489;g3afcedb2221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afcedb222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875" y="940862"/>
            <a:ext cx="816575" cy="5145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g3afcedb2221_0_175"/>
          <p:cNvGrpSpPr/>
          <p:nvPr/>
        </p:nvGrpSpPr>
        <p:grpSpPr>
          <a:xfrm>
            <a:off x="2678121" y="3917750"/>
            <a:ext cx="7973700" cy="936300"/>
            <a:chOff x="2424546" y="863275"/>
            <a:chExt cx="7973700" cy="936300"/>
          </a:xfrm>
        </p:grpSpPr>
        <p:sp>
          <p:nvSpPr>
            <p:cNvPr id="492" name="Google Shape;492;g3afcedb2221_0_175"/>
            <p:cNvSpPr txBox="1"/>
            <p:nvPr/>
          </p:nvSpPr>
          <p:spPr>
            <a:xfrm>
              <a:off x="2424546" y="863275"/>
              <a:ext cx="3000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Strategic Rebranding</a:t>
              </a:r>
              <a:endParaRPr sz="18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g3afcedb2221_0_175"/>
            <p:cNvSpPr txBox="1"/>
            <p:nvPr/>
          </p:nvSpPr>
          <p:spPr>
            <a:xfrm>
              <a:off x="2424546" y="1122475"/>
              <a:ext cx="7973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Capitalize on Product 1's established market presence to boost Product 2's visibility and credibility with healthcare providers.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g3afcedb2221_0_175"/>
          <p:cNvGrpSpPr/>
          <p:nvPr/>
        </p:nvGrpSpPr>
        <p:grpSpPr>
          <a:xfrm>
            <a:off x="2698057" y="4935925"/>
            <a:ext cx="7488668" cy="936300"/>
            <a:chOff x="2444482" y="863275"/>
            <a:chExt cx="7488668" cy="936300"/>
          </a:xfrm>
        </p:grpSpPr>
        <p:sp>
          <p:nvSpPr>
            <p:cNvPr id="495" name="Google Shape;495;g3afcedb2221_0_175"/>
            <p:cNvSpPr txBox="1"/>
            <p:nvPr/>
          </p:nvSpPr>
          <p:spPr>
            <a:xfrm>
              <a:off x="2444482" y="863275"/>
              <a:ext cx="3000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Data-Driven Decisions</a:t>
              </a:r>
              <a:endParaRPr sz="18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3afcedb2221_0_175"/>
            <p:cNvSpPr txBox="1"/>
            <p:nvPr/>
          </p:nvSpPr>
          <p:spPr>
            <a:xfrm>
              <a:off x="2454450" y="1122475"/>
              <a:ext cx="7478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Deploy machine learning models to optimize promotional strategies and improve prescription uptake in underperforming territories.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g3afcedb2221_0_175"/>
          <p:cNvGrpSpPr/>
          <p:nvPr/>
        </p:nvGrpSpPr>
        <p:grpSpPr>
          <a:xfrm>
            <a:off x="2647561" y="2899600"/>
            <a:ext cx="7404600" cy="936300"/>
            <a:chOff x="2454450" y="863275"/>
            <a:chExt cx="7404600" cy="936300"/>
          </a:xfrm>
        </p:grpSpPr>
        <p:sp>
          <p:nvSpPr>
            <p:cNvPr id="498" name="Google Shape;498;g3afcedb2221_0_175"/>
            <p:cNvSpPr txBox="1"/>
            <p:nvPr/>
          </p:nvSpPr>
          <p:spPr>
            <a:xfrm>
              <a:off x="2454450" y="863275"/>
              <a:ext cx="3000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Demographic Focus</a:t>
              </a:r>
              <a:endParaRPr sz="18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g3afcedb2221_0_175"/>
            <p:cNvSpPr txBox="1"/>
            <p:nvPr/>
          </p:nvSpPr>
          <p:spPr>
            <a:xfrm>
              <a:off x="2454450" y="1122475"/>
              <a:ext cx="7404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Prioritize marketing and sales strategies for the 61-70 age group and other segments demonstrating the highest growth potential.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g3afcedb2221_0_175"/>
          <p:cNvGrpSpPr/>
          <p:nvPr/>
        </p:nvGrpSpPr>
        <p:grpSpPr>
          <a:xfrm>
            <a:off x="2667497" y="1908725"/>
            <a:ext cx="7639500" cy="936300"/>
            <a:chOff x="2454450" y="863275"/>
            <a:chExt cx="7639500" cy="936300"/>
          </a:xfrm>
        </p:grpSpPr>
        <p:sp>
          <p:nvSpPr>
            <p:cNvPr id="501" name="Google Shape;501;g3afcedb2221_0_175"/>
            <p:cNvSpPr txBox="1"/>
            <p:nvPr/>
          </p:nvSpPr>
          <p:spPr>
            <a:xfrm>
              <a:off x="2454450" y="863275"/>
              <a:ext cx="3000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Enhanced HCP Engagement</a:t>
              </a:r>
              <a:endParaRPr sz="18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3afcedb2221_0_175"/>
            <p:cNvSpPr txBox="1"/>
            <p:nvPr/>
          </p:nvSpPr>
          <p:spPr>
            <a:xfrm>
              <a:off x="2454450" y="1122475"/>
              <a:ext cx="763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Intensify efforts to retain and engage healthcare providers through targeted educational programs and advisory board participation.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g3afcedb2221_0_175"/>
          <p:cNvGrpSpPr/>
          <p:nvPr/>
        </p:nvGrpSpPr>
        <p:grpSpPr>
          <a:xfrm>
            <a:off x="2708025" y="917850"/>
            <a:ext cx="7639500" cy="936300"/>
            <a:chOff x="2454450" y="863275"/>
            <a:chExt cx="7639500" cy="936300"/>
          </a:xfrm>
        </p:grpSpPr>
        <p:sp>
          <p:nvSpPr>
            <p:cNvPr id="504" name="Google Shape;504;g3afcedb2221_0_175"/>
            <p:cNvSpPr txBox="1"/>
            <p:nvPr/>
          </p:nvSpPr>
          <p:spPr>
            <a:xfrm>
              <a:off x="2454450" y="863275"/>
              <a:ext cx="30000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7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50" b="1">
                  <a:solidFill>
                    <a:srgbClr val="4C4C4D"/>
                  </a:solidFill>
                  <a:latin typeface="Calibri"/>
                  <a:ea typeface="Calibri"/>
                  <a:cs typeface="Calibri"/>
                  <a:sym typeface="Calibri"/>
                </a:rPr>
                <a:t>Immediate Actions</a:t>
              </a:r>
              <a:endParaRPr sz="1850" b="1">
                <a:solidFill>
                  <a:srgbClr val="4C4C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3afcedb2221_0_175"/>
            <p:cNvSpPr txBox="1"/>
            <p:nvPr/>
          </p:nvSpPr>
          <p:spPr>
            <a:xfrm>
              <a:off x="2454450" y="1122475"/>
              <a:ext cx="7639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Calibri"/>
                  <a:ea typeface="Calibri"/>
                  <a:cs typeface="Calibri"/>
                  <a:sym typeface="Calibri"/>
                </a:rPr>
                <a:t>Execute territory-specific interventions and specialty targeting to quickly address underperformance and seize growth opportunities.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g3afcedb2221_0_175"/>
          <p:cNvSpPr txBox="1"/>
          <p:nvPr/>
        </p:nvSpPr>
        <p:spPr>
          <a:xfrm>
            <a:off x="11535250" y="63495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16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>
            <a:spLocks noGrp="1"/>
          </p:cNvSpPr>
          <p:nvPr>
            <p:ph type="title"/>
          </p:nvPr>
        </p:nvSpPr>
        <p:spPr>
          <a:xfrm>
            <a:off x="5068685" y="2826459"/>
            <a:ext cx="20547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424" y="3846300"/>
            <a:ext cx="2662251" cy="266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"/>
          <p:cNvPicPr preferRelativeResize="0"/>
          <p:nvPr/>
        </p:nvPicPr>
        <p:blipFill rotWithShape="1">
          <a:blip r:embed="rId5">
            <a:alphaModFix/>
          </a:blip>
          <a:srcRect l="11450" t="6011" r="10710" b="4535"/>
          <a:stretch/>
        </p:blipFill>
        <p:spPr>
          <a:xfrm>
            <a:off x="0" y="0"/>
            <a:ext cx="2829851" cy="26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"/>
          <p:cNvSpPr txBox="1">
            <a:spLocks noGrp="1"/>
          </p:cNvSpPr>
          <p:nvPr>
            <p:ph type="ctrTitle"/>
          </p:nvPr>
        </p:nvSpPr>
        <p:spPr>
          <a:xfrm>
            <a:off x="5837585" y="2057660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20" name="Google Shape;520;p11"/>
          <p:cNvSpPr txBox="1">
            <a:spLocks noGrp="1"/>
          </p:cNvSpPr>
          <p:nvPr>
            <p:ph type="ctrTitle"/>
          </p:nvPr>
        </p:nvSpPr>
        <p:spPr>
          <a:xfrm>
            <a:off x="6586198" y="3929800"/>
            <a:ext cx="4457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000" b="1" i="1">
                <a:latin typeface="Arial"/>
                <a:ea typeface="Arial"/>
                <a:cs typeface="Arial"/>
                <a:sym typeface="Arial"/>
              </a:rPr>
              <a:t>Happy Holidays !</a:t>
            </a:r>
            <a:endParaRPr sz="3000" b="1" i="1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/>
          <p:nvPr/>
        </p:nvSpPr>
        <p:spPr>
          <a:xfrm>
            <a:off x="520947" y="2109648"/>
            <a:ext cx="11193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title"/>
          </p:nvPr>
        </p:nvSpPr>
        <p:spPr>
          <a:xfrm>
            <a:off x="409371" y="232063"/>
            <a:ext cx="11082528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Today’s Agenda</a:t>
            </a:r>
            <a:endParaRPr sz="3800"/>
          </a:p>
        </p:txBody>
      </p:sp>
      <p:cxnSp>
        <p:nvCxnSpPr>
          <p:cNvPr id="201" name="Google Shape;201;p2"/>
          <p:cNvCxnSpPr/>
          <p:nvPr/>
        </p:nvCxnSpPr>
        <p:spPr>
          <a:xfrm>
            <a:off x="568739" y="2119145"/>
            <a:ext cx="11082600" cy="1500"/>
          </a:xfrm>
          <a:prstGeom prst="straightConnector1">
            <a:avLst/>
          </a:prstGeom>
          <a:noFill/>
          <a:ln w="12700" cap="sq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"/>
          <p:cNvCxnSpPr/>
          <p:nvPr/>
        </p:nvCxnSpPr>
        <p:spPr>
          <a:xfrm>
            <a:off x="568739" y="2730260"/>
            <a:ext cx="11082600" cy="1500"/>
          </a:xfrm>
          <a:prstGeom prst="straightConnector1">
            <a:avLst/>
          </a:prstGeom>
          <a:noFill/>
          <a:ln w="9525" cap="sq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" name="Google Shape;203;p2"/>
          <p:cNvSpPr txBox="1"/>
          <p:nvPr/>
        </p:nvSpPr>
        <p:spPr>
          <a:xfrm>
            <a:off x="9265562" y="1749647"/>
            <a:ext cx="213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357A"/>
              </a:buClr>
              <a:buSzPts val="2000"/>
              <a:buFont typeface="Quattrocento Sans"/>
              <a:buChar char="​"/>
            </a:pPr>
            <a:r>
              <a:rPr lang="en-US" sz="20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Presenters</a:t>
            </a:r>
            <a:endParaRPr/>
          </a:p>
        </p:txBody>
      </p:sp>
      <p:sp>
        <p:nvSpPr>
          <p:cNvPr id="204" name="Google Shape;204;p2"/>
          <p:cNvSpPr txBox="1"/>
          <p:nvPr/>
        </p:nvSpPr>
        <p:spPr>
          <a:xfrm>
            <a:off x="520947" y="1676798"/>
            <a:ext cx="13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357A"/>
              </a:buClr>
              <a:buSzPts val="2000"/>
              <a:buFont typeface="Quattrocento Sans"/>
              <a:buChar char="​"/>
            </a:pPr>
            <a:r>
              <a:rPr lang="en-US" sz="20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</p:txBody>
      </p:sp>
      <p:pic>
        <p:nvPicPr>
          <p:cNvPr id="205" name="Google Shape;2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48" y="938809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"/>
          <p:cNvSpPr txBox="1"/>
          <p:nvPr/>
        </p:nvSpPr>
        <p:spPr>
          <a:xfrm>
            <a:off x="2421567" y="1664589"/>
            <a:ext cx="646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357A"/>
              </a:buClr>
              <a:buSzPts val="2000"/>
              <a:buFont typeface="Quattrocento Sans"/>
              <a:buChar char="​"/>
            </a:pPr>
            <a:r>
              <a:rPr lang="en-US" sz="20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Topic</a:t>
            </a:r>
            <a:endParaRPr/>
          </a:p>
        </p:txBody>
      </p:sp>
      <p:pic>
        <p:nvPicPr>
          <p:cNvPr id="207" name="Google Shape;2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1567" y="938809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1764" y="938809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"/>
          <p:cNvCxnSpPr/>
          <p:nvPr/>
        </p:nvCxnSpPr>
        <p:spPr>
          <a:xfrm>
            <a:off x="551974" y="3337617"/>
            <a:ext cx="11082600" cy="1500"/>
          </a:xfrm>
          <a:prstGeom prst="straightConnector1">
            <a:avLst/>
          </a:prstGeom>
          <a:noFill/>
          <a:ln w="9525" cap="sq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2"/>
          <p:cNvCxnSpPr/>
          <p:nvPr/>
        </p:nvCxnSpPr>
        <p:spPr>
          <a:xfrm>
            <a:off x="490749" y="4337204"/>
            <a:ext cx="11082600" cy="1500"/>
          </a:xfrm>
          <a:prstGeom prst="straightConnector1">
            <a:avLst/>
          </a:prstGeom>
          <a:noFill/>
          <a:ln w="9525" cap="sq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1" name="Google Shape;211;p2"/>
          <p:cNvGrpSpPr/>
          <p:nvPr/>
        </p:nvGrpSpPr>
        <p:grpSpPr>
          <a:xfrm>
            <a:off x="2243544" y="2286997"/>
            <a:ext cx="6594682" cy="3674856"/>
            <a:chOff x="2243544" y="2286997"/>
            <a:chExt cx="6594682" cy="3674856"/>
          </a:xfrm>
        </p:grpSpPr>
        <p:sp>
          <p:nvSpPr>
            <p:cNvPr id="212" name="Google Shape;212;p2"/>
            <p:cNvSpPr txBox="1"/>
            <p:nvPr/>
          </p:nvSpPr>
          <p:spPr>
            <a:xfrm>
              <a:off x="2376226" y="2286997"/>
              <a:ext cx="646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None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Kick off 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 Team Introductions</a:t>
              </a:r>
              <a:endParaRPr/>
            </a:p>
          </p:txBody>
        </p:sp>
        <p:sp>
          <p:nvSpPr>
            <p:cNvPr id="213" name="Google Shape;213;p2"/>
            <p:cNvSpPr txBox="1"/>
            <p:nvPr/>
          </p:nvSpPr>
          <p:spPr>
            <a:xfrm>
              <a:off x="2376226" y="2898112"/>
              <a:ext cx="646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Business Problem</a:t>
              </a: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2364526" y="3470849"/>
              <a:ext cx="646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Analytical Findings</a:t>
              </a:r>
              <a:endParaRPr sz="1800" b="1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 txBox="1"/>
            <p:nvPr/>
          </p:nvSpPr>
          <p:spPr>
            <a:xfrm>
              <a:off x="2326037" y="4461431"/>
              <a:ext cx="6462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Strategic Recommendations</a:t>
              </a:r>
              <a:endParaRPr sz="1800" b="1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2243544" y="5004522"/>
              <a:ext cx="609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Future Opportunities </a:t>
              </a:r>
              <a:endParaRPr sz="1800" b="1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 txBox="1"/>
            <p:nvPr/>
          </p:nvSpPr>
          <p:spPr>
            <a:xfrm>
              <a:off x="2256994" y="5592553"/>
              <a:ext cx="541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8" name="Google Shape;218;p2"/>
          <p:cNvCxnSpPr/>
          <p:nvPr/>
        </p:nvCxnSpPr>
        <p:spPr>
          <a:xfrm>
            <a:off x="490747" y="4861365"/>
            <a:ext cx="11082600" cy="1500"/>
          </a:xfrm>
          <a:prstGeom prst="straightConnector1">
            <a:avLst/>
          </a:prstGeom>
          <a:noFill/>
          <a:ln w="9525" cap="sq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2"/>
          <p:cNvCxnSpPr/>
          <p:nvPr/>
        </p:nvCxnSpPr>
        <p:spPr>
          <a:xfrm>
            <a:off x="533974" y="5515452"/>
            <a:ext cx="11082600" cy="1500"/>
          </a:xfrm>
          <a:prstGeom prst="straightConnector1">
            <a:avLst/>
          </a:prstGeom>
          <a:noFill/>
          <a:ln w="9525" cap="sq" cmpd="sng">
            <a:solidFill>
              <a:srgbClr val="B3B3B3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0" name="Google Shape;220;p2"/>
          <p:cNvGrpSpPr/>
          <p:nvPr/>
        </p:nvGrpSpPr>
        <p:grpSpPr>
          <a:xfrm>
            <a:off x="507498" y="2286997"/>
            <a:ext cx="1620202" cy="3638353"/>
            <a:chOff x="507498" y="2286997"/>
            <a:chExt cx="1620202" cy="3638353"/>
          </a:xfrm>
        </p:grpSpPr>
        <p:sp>
          <p:nvSpPr>
            <p:cNvPr id="221" name="Google Shape;221;p2"/>
            <p:cNvSpPr txBox="1"/>
            <p:nvPr/>
          </p:nvSpPr>
          <p:spPr>
            <a:xfrm>
              <a:off x="537712" y="2286997"/>
              <a:ext cx="1312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[0:00 – 1:00]</a:t>
              </a:r>
              <a:endParaRPr>
                <a:solidFill>
                  <a:srgbClr val="09357A"/>
                </a:solidFill>
              </a:endParaRPr>
            </a:p>
          </p:txBody>
        </p:sp>
        <p:sp>
          <p:nvSpPr>
            <p:cNvPr id="222" name="Google Shape;222;p2"/>
            <p:cNvSpPr txBox="1"/>
            <p:nvPr/>
          </p:nvSpPr>
          <p:spPr>
            <a:xfrm>
              <a:off x="537700" y="2898100"/>
              <a:ext cx="1590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[1: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00 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–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 3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0]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 txBox="1"/>
            <p:nvPr/>
          </p:nvSpPr>
          <p:spPr>
            <a:xfrm>
              <a:off x="537712" y="3497773"/>
              <a:ext cx="1312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 – 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0]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 txBox="1"/>
            <p:nvPr/>
          </p:nvSpPr>
          <p:spPr>
            <a:xfrm>
              <a:off x="507498" y="4429701"/>
              <a:ext cx="1508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 – 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:30]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 txBox="1"/>
            <p:nvPr/>
          </p:nvSpPr>
          <p:spPr>
            <a:xfrm>
              <a:off x="507498" y="5048375"/>
              <a:ext cx="150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0 – 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:30]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520949" y="5648450"/>
              <a:ext cx="143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-114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357A"/>
                </a:buClr>
                <a:buSzPts val="1800"/>
                <a:buFont typeface="Quattrocento Sans"/>
                <a:buChar char="​"/>
              </a:pP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8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19:30</a:t>
              </a:r>
              <a:r>
                <a:rPr lang="en-US" sz="1800" b="1" i="0" u="none" strike="noStrike" cap="none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 – 20:00]</a:t>
              </a:r>
              <a:endParaRPr sz="1800" b="1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"/>
          <p:cNvSpPr txBox="1"/>
          <p:nvPr/>
        </p:nvSpPr>
        <p:spPr>
          <a:xfrm>
            <a:off x="11491900" y="63457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2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228" name="Google Shape;228;p2"/>
          <p:cNvGrpSpPr/>
          <p:nvPr/>
        </p:nvGrpSpPr>
        <p:grpSpPr>
          <a:xfrm>
            <a:off x="8768100" y="2317024"/>
            <a:ext cx="3423901" cy="3644826"/>
            <a:chOff x="8768100" y="2317024"/>
            <a:chExt cx="3423901" cy="3644826"/>
          </a:xfrm>
        </p:grpSpPr>
        <p:sp>
          <p:nvSpPr>
            <p:cNvPr id="229" name="Google Shape;229;p2"/>
            <p:cNvSpPr txBox="1"/>
            <p:nvPr/>
          </p:nvSpPr>
          <p:spPr>
            <a:xfrm>
              <a:off x="8768100" y="3411735"/>
              <a:ext cx="2131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330200" algn="ctr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600"/>
                <a:buFont typeface="Quattrocento Sans"/>
                <a:buChar char="​"/>
              </a:pPr>
              <a:r>
                <a:rPr lang="en-US" sz="17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Kishan Girigowda</a:t>
              </a:r>
              <a:endParaRPr sz="17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 txBox="1"/>
            <p:nvPr/>
          </p:nvSpPr>
          <p:spPr>
            <a:xfrm>
              <a:off x="9295466" y="2317024"/>
              <a:ext cx="2131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Aylin Wang</a:t>
              </a:r>
              <a:endParaRPr sz="1300"/>
            </a:p>
          </p:txBody>
        </p:sp>
        <p:sp>
          <p:nvSpPr>
            <p:cNvPr id="231" name="Google Shape;231;p2"/>
            <p:cNvSpPr txBox="1"/>
            <p:nvPr/>
          </p:nvSpPr>
          <p:spPr>
            <a:xfrm>
              <a:off x="9266700" y="4449355"/>
              <a:ext cx="2429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Om Rane</a:t>
              </a:r>
              <a:endParaRPr sz="1700" b="1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 txBox="1"/>
            <p:nvPr/>
          </p:nvSpPr>
          <p:spPr>
            <a:xfrm>
              <a:off x="9266698" y="5066007"/>
              <a:ext cx="2429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-1079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7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Raunak Raj</a:t>
              </a:r>
              <a:endParaRPr sz="1700">
                <a:solidFill>
                  <a:srgbClr val="09357A"/>
                </a:solidFill>
              </a:endParaRPr>
            </a:p>
          </p:txBody>
        </p:sp>
        <p:sp>
          <p:nvSpPr>
            <p:cNvPr id="233" name="Google Shape;233;p2"/>
            <p:cNvSpPr txBox="1"/>
            <p:nvPr/>
          </p:nvSpPr>
          <p:spPr>
            <a:xfrm>
              <a:off x="8826525" y="3707373"/>
              <a:ext cx="2131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Havilah S</a:t>
              </a:r>
              <a:endParaRPr sz="1500">
                <a:solidFill>
                  <a:schemeClr val="dk2"/>
                </a:solidFill>
              </a:endParaRPr>
            </a:p>
          </p:txBody>
        </p:sp>
        <p:sp>
          <p:nvSpPr>
            <p:cNvPr id="234" name="Google Shape;234;p2"/>
            <p:cNvSpPr txBox="1"/>
            <p:nvPr/>
          </p:nvSpPr>
          <p:spPr>
            <a:xfrm>
              <a:off x="9223475" y="2803838"/>
              <a:ext cx="1434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Aylin Wang</a:t>
              </a:r>
              <a:endParaRPr sz="1300"/>
            </a:p>
          </p:txBody>
        </p:sp>
        <p:sp>
          <p:nvSpPr>
            <p:cNvPr id="235" name="Google Shape;235;p2"/>
            <p:cNvSpPr txBox="1"/>
            <p:nvPr/>
          </p:nvSpPr>
          <p:spPr>
            <a:xfrm>
              <a:off x="9223475" y="5515450"/>
              <a:ext cx="1434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Aylin Wang</a:t>
              </a:r>
              <a:endParaRPr sz="1300"/>
            </a:p>
          </p:txBody>
        </p:sp>
        <p:sp>
          <p:nvSpPr>
            <p:cNvPr id="236" name="Google Shape;236;p2"/>
            <p:cNvSpPr txBox="1"/>
            <p:nvPr/>
          </p:nvSpPr>
          <p:spPr>
            <a:xfrm>
              <a:off x="9192000" y="3949458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Quattrocento Sans"/>
                <a:buChar char="​"/>
              </a:pPr>
              <a:r>
                <a:rPr lang="en-US" sz="1700" b="1">
                  <a:solidFill>
                    <a:srgbClr val="09357A"/>
                  </a:solidFill>
                  <a:latin typeface="Calibri"/>
                  <a:ea typeface="Calibri"/>
                  <a:cs typeface="Calibri"/>
                  <a:sym typeface="Calibri"/>
                </a:rPr>
                <a:t>Om Rane</a:t>
              </a:r>
              <a:endParaRPr sz="13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 txBox="1"/>
          <p:nvPr/>
        </p:nvSpPr>
        <p:spPr>
          <a:xfrm>
            <a:off x="4493366" y="704025"/>
            <a:ext cx="7297200" cy="246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63D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"/>
          <p:cNvSpPr txBox="1">
            <a:spLocks noGrp="1"/>
          </p:cNvSpPr>
          <p:nvPr>
            <p:ph type="title"/>
          </p:nvPr>
        </p:nvSpPr>
        <p:spPr>
          <a:xfrm>
            <a:off x="388411" y="268087"/>
            <a:ext cx="11082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Meet the Team!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 txBox="1"/>
          <p:nvPr/>
        </p:nvSpPr>
        <p:spPr>
          <a:xfrm>
            <a:off x="6370186" y="2754768"/>
            <a:ext cx="204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               Om Rane</a:t>
            </a:r>
            <a:endParaRPr/>
          </a:p>
        </p:txBody>
      </p:sp>
      <p:sp>
        <p:nvSpPr>
          <p:cNvPr id="245" name="Google Shape;245;p3"/>
          <p:cNvSpPr txBox="1"/>
          <p:nvPr/>
        </p:nvSpPr>
        <p:spPr>
          <a:xfrm>
            <a:off x="4328963" y="2722023"/>
            <a:ext cx="204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-US" sz="1800" b="0" i="0" u="none" strike="noStrike" cap="none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Aylin Wang</a:t>
            </a:r>
            <a:endParaRPr/>
          </a:p>
        </p:txBody>
      </p:sp>
      <p:pic>
        <p:nvPicPr>
          <p:cNvPr id="246" name="Google Shape;246;p3" descr="Profile photo of Sanjiv Kosh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8002" y="2208412"/>
            <a:ext cx="1379119" cy="1379119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3"/>
          <p:cNvSpPr txBox="1"/>
          <p:nvPr/>
        </p:nvSpPr>
        <p:spPr>
          <a:xfrm>
            <a:off x="1180438" y="3735383"/>
            <a:ext cx="2243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 err="1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Professor:Sanjiv</a:t>
            </a:r>
            <a:r>
              <a:rPr lang="en-US" sz="1800" b="0" i="0" u="none" strike="noStrike" cap="none" dirty="0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 Koshal</a:t>
            </a:r>
            <a:endParaRPr dirty="0"/>
          </a:p>
        </p:txBody>
      </p:sp>
      <p:pic>
        <p:nvPicPr>
          <p:cNvPr id="248" name="Google Shape;248;p3" title="IMG_4723.jpg"/>
          <p:cNvPicPr preferRelativeResize="0"/>
          <p:nvPr/>
        </p:nvPicPr>
        <p:blipFill rotWithShape="1">
          <a:blip r:embed="rId4">
            <a:alphaModFix/>
          </a:blip>
          <a:srcRect l="17232" t="24168" b="13638"/>
          <a:stretch/>
        </p:blipFill>
        <p:spPr>
          <a:xfrm>
            <a:off x="6917625" y="1017850"/>
            <a:ext cx="1379125" cy="13791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Google Shape;249;p3" descr="Angel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4487" y="1017854"/>
            <a:ext cx="1379118" cy="1379118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3" title="1E8A5EBF-47BC-4A55-A486-AF8BA271BF64.JPG"/>
          <p:cNvPicPr preferRelativeResize="0"/>
          <p:nvPr/>
        </p:nvPicPr>
        <p:blipFill rotWithShape="1">
          <a:blip r:embed="rId6">
            <a:alphaModFix/>
          </a:blip>
          <a:srcRect b="15411"/>
          <a:stretch/>
        </p:blipFill>
        <p:spPr>
          <a:xfrm>
            <a:off x="9210775" y="1017850"/>
            <a:ext cx="1330301" cy="1429969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3"/>
          <p:cNvSpPr txBox="1"/>
          <p:nvPr/>
        </p:nvSpPr>
        <p:spPr>
          <a:xfrm>
            <a:off x="8947239" y="2744153"/>
            <a:ext cx="204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-US" sz="1800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Havilah S</a:t>
            </a:r>
            <a:endParaRPr/>
          </a:p>
        </p:txBody>
      </p:sp>
      <p:sp>
        <p:nvSpPr>
          <p:cNvPr id="252" name="Google Shape;252;p3"/>
          <p:cNvSpPr txBox="1"/>
          <p:nvPr/>
        </p:nvSpPr>
        <p:spPr>
          <a:xfrm>
            <a:off x="4493368" y="3389771"/>
            <a:ext cx="6047700" cy="2269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63D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"/>
          <p:cNvSpPr txBox="1"/>
          <p:nvPr/>
        </p:nvSpPr>
        <p:spPr>
          <a:xfrm>
            <a:off x="8015407" y="5206439"/>
            <a:ext cx="204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-US" sz="1800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Raunak Rajsewati</a:t>
            </a:r>
            <a:endParaRPr/>
          </a:p>
        </p:txBody>
      </p:sp>
      <p:sp>
        <p:nvSpPr>
          <p:cNvPr id="254" name="Google Shape;254;p3"/>
          <p:cNvSpPr txBox="1"/>
          <p:nvPr/>
        </p:nvSpPr>
        <p:spPr>
          <a:xfrm>
            <a:off x="5127042" y="5206439"/>
            <a:ext cx="204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-US" sz="1800">
                <a:solidFill>
                  <a:srgbClr val="09357A"/>
                </a:solidFill>
                <a:latin typeface="Calibri"/>
                <a:ea typeface="Calibri"/>
                <a:cs typeface="Calibri"/>
                <a:sym typeface="Calibri"/>
              </a:rPr>
              <a:t>Kishan Girigowda</a:t>
            </a:r>
            <a:endParaRPr/>
          </a:p>
        </p:txBody>
      </p:sp>
      <p:pic>
        <p:nvPicPr>
          <p:cNvPr id="255" name="Google Shape;255;p3" title="WhatsApp Image 2025-12-07 at 5.56.25 PM.jpeg"/>
          <p:cNvPicPr preferRelativeResize="0"/>
          <p:nvPr/>
        </p:nvPicPr>
        <p:blipFill rotWithShape="1">
          <a:blip r:embed="rId7">
            <a:alphaModFix/>
          </a:blip>
          <a:srcRect t="6837" b="6837"/>
          <a:stretch/>
        </p:blipFill>
        <p:spPr>
          <a:xfrm>
            <a:off x="5406451" y="3444774"/>
            <a:ext cx="1482399" cy="1482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" name="Google Shape;256;p3" descr="A person in a black suit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 l="4270" t="8121" r="621" b="26073"/>
          <a:stretch/>
        </p:blipFill>
        <p:spPr>
          <a:xfrm>
            <a:off x="4624487" y="1017854"/>
            <a:ext cx="1379118" cy="13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400" y="4714232"/>
            <a:ext cx="2243100" cy="158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" title="Raunak Rajsewati1710.jpg"/>
          <p:cNvPicPr preferRelativeResize="0"/>
          <p:nvPr/>
        </p:nvPicPr>
        <p:blipFill rotWithShape="1">
          <a:blip r:embed="rId11">
            <a:alphaModFix/>
          </a:blip>
          <a:srcRect l="12205" r="15571"/>
          <a:stretch/>
        </p:blipFill>
        <p:spPr>
          <a:xfrm>
            <a:off x="8233575" y="3444775"/>
            <a:ext cx="1525125" cy="148242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"/>
          <p:cNvSpPr txBox="1"/>
          <p:nvPr/>
        </p:nvSpPr>
        <p:spPr>
          <a:xfrm>
            <a:off x="11491900" y="63457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3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"/>
          <p:cNvSpPr/>
          <p:nvPr/>
        </p:nvSpPr>
        <p:spPr>
          <a:xfrm>
            <a:off x="4236400" y="0"/>
            <a:ext cx="79557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40F1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"/>
          <p:cNvSpPr txBox="1"/>
          <p:nvPr/>
        </p:nvSpPr>
        <p:spPr>
          <a:xfrm>
            <a:off x="159475" y="2801125"/>
            <a:ext cx="3564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Executive Summary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"/>
          <p:cNvSpPr txBox="1"/>
          <p:nvPr/>
        </p:nvSpPr>
        <p:spPr>
          <a:xfrm>
            <a:off x="4453450" y="268525"/>
            <a:ext cx="7521600" cy="58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➔"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 STATEMENT: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Despite launching Product 2 (Midoride) to cannibalize the declining Product 1 (Ketotrom), the intended internal cannibalization has failed, allowing competitor brands to capture the lost market share.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➔"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SOLUTION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team apply claims-based analytics to identify the drivers of failed cannibalization and redirect commercial efforts toward the patient segments, prescribers, and territories where Product 2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(Midoride)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most effectively compete.</a:t>
            </a:r>
            <a:endParaRPr sz="18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➔"/>
            </a:pPr>
            <a:r>
              <a:rPr lang="en-US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IMPACT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solution will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Enhance Product 2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(Midoride)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 penetration in high-impact segments.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Reduce share loss from Product 3 (Fentirate) and Product 4 (Profativ).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Support Sales and Marketing through sharper targeting and resource prioritization.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Restore the intended cannibalization dynamic and stabilize portfolio performance.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"/>
          <p:cNvSpPr txBox="1"/>
          <p:nvPr/>
        </p:nvSpPr>
        <p:spPr>
          <a:xfrm>
            <a:off x="11491900" y="6345725"/>
            <a:ext cx="518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4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"/>
          <p:cNvSpPr txBox="1">
            <a:spLocks noGrp="1"/>
          </p:cNvSpPr>
          <p:nvPr>
            <p:ph type="title"/>
          </p:nvPr>
        </p:nvSpPr>
        <p:spPr>
          <a:xfrm>
            <a:off x="166427" y="209486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Problem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"/>
          <p:cNvSpPr txBox="1">
            <a:spLocks noGrp="1"/>
          </p:cNvSpPr>
          <p:nvPr>
            <p:ph type="sldNum" idx="12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489" y="3279749"/>
            <a:ext cx="6404737" cy="30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"/>
          <p:cNvSpPr txBox="1"/>
          <p:nvPr/>
        </p:nvSpPr>
        <p:spPr>
          <a:xfrm>
            <a:off x="290975" y="827350"/>
            <a:ext cx="121392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1800" b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The anesthesia drug market is growing due to increasing surgical volumes and an aging population.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Our company manages an anesthesia portfolio that includes a market-leading brand and a newly launched variant.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Prescribing decisions involve combinations of anesthetics and adjunctive drugs within the same anesthesia care pathway.</a:t>
            </a:r>
            <a:endParaRPr sz="1600"/>
          </a:p>
        </p:txBody>
      </p:sp>
      <p:sp>
        <p:nvSpPr>
          <p:cNvPr id="279" name="Google Shape;279;p5"/>
          <p:cNvSpPr txBox="1"/>
          <p:nvPr/>
        </p:nvSpPr>
        <p:spPr>
          <a:xfrm>
            <a:off x="290975" y="2083450"/>
            <a:ext cx="113715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1800" b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Product 2 was launched to cannibalize the declining market share of Product 1 and protect portfolio performance.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The expected internal cannibalization is not occurring.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Competitor brands are capturing the market share, causing Product 2 to lose traction in a growing market.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 txBox="1"/>
          <p:nvPr/>
        </p:nvSpPr>
        <p:spPr>
          <a:xfrm>
            <a:off x="290975" y="3481825"/>
            <a:ext cx="49395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 sz="1800" b="1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Identify the reason behind the condition.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Analyze patient, prescriber, and geographic factors contributing to Product 2’s market share erosion.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Develop data-driven recommendations to regain portfolio market share.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 txBox="1"/>
          <p:nvPr/>
        </p:nvSpPr>
        <p:spPr>
          <a:xfrm>
            <a:off x="11572025" y="64055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5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0745be7d7_1_47"/>
          <p:cNvSpPr txBox="1">
            <a:spLocks noGrp="1"/>
          </p:cNvSpPr>
          <p:nvPr>
            <p:ph type="title"/>
          </p:nvPr>
        </p:nvSpPr>
        <p:spPr>
          <a:xfrm>
            <a:off x="179184" y="646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Findings- (A) Market Share Dynamics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rgbClr val="000000"/>
              </a:solidFill>
            </a:endParaRPr>
          </a:p>
        </p:txBody>
      </p:sp>
      <p:sp>
        <p:nvSpPr>
          <p:cNvPr id="287" name="Google Shape;287;g3b0745be7d7_1_47"/>
          <p:cNvSpPr/>
          <p:nvPr/>
        </p:nvSpPr>
        <p:spPr>
          <a:xfrm>
            <a:off x="498400" y="3688525"/>
            <a:ext cx="4714800" cy="1016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93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E599"/>
              </a:highlight>
            </a:endParaRPr>
          </a:p>
        </p:txBody>
      </p:sp>
      <p:sp>
        <p:nvSpPr>
          <p:cNvPr id="288" name="Google Shape;288;g3b0745be7d7_1_47"/>
          <p:cNvSpPr/>
          <p:nvPr/>
        </p:nvSpPr>
        <p:spPr>
          <a:xfrm>
            <a:off x="498400" y="4794475"/>
            <a:ext cx="4714800" cy="1016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93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b0745be7d7_1_47"/>
          <p:cNvSpPr txBox="1"/>
          <p:nvPr/>
        </p:nvSpPr>
        <p:spPr>
          <a:xfrm>
            <a:off x="1037525" y="3616925"/>
            <a:ext cx="4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J3010 (Product 3): Leading Market Disruption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b0745be7d7_1_47"/>
          <p:cNvSpPr txBox="1"/>
          <p:nvPr/>
        </p:nvSpPr>
        <p:spPr>
          <a:xfrm>
            <a:off x="498400" y="3885475"/>
            <a:ext cx="471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With remarkable 14.5 % growth, J3010 nearly doubled its market share, demonstrating strong differentiation, prescriber confidence, and effective commercial execution.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b0745be7d7_1_47"/>
          <p:cNvSpPr txBox="1"/>
          <p:nvPr/>
        </p:nvSpPr>
        <p:spPr>
          <a:xfrm>
            <a:off x="1037525" y="4714975"/>
            <a:ext cx="4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J2250 (Product 2): Struggles for Relevance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b0745be7d7_1_47"/>
          <p:cNvSpPr txBox="1"/>
          <p:nvPr/>
        </p:nvSpPr>
        <p:spPr>
          <a:xfrm>
            <a:off x="498400" y="4963675"/>
            <a:ext cx="471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J2250's precipitous drop to just 5.4% in 2018 signals a critical loss of market position, indicating weak differentiation and ineffective engagement strategies.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3b0745be7d7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63" y="684063"/>
            <a:ext cx="4422075" cy="2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b0745be7d7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550" y="704250"/>
            <a:ext cx="4567800" cy="29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b0745be7d7_1_47"/>
          <p:cNvSpPr/>
          <p:nvPr/>
        </p:nvSpPr>
        <p:spPr>
          <a:xfrm>
            <a:off x="5604550" y="3672625"/>
            <a:ext cx="4714800" cy="1016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93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E599"/>
              </a:highlight>
            </a:endParaRPr>
          </a:p>
        </p:txBody>
      </p:sp>
      <p:sp>
        <p:nvSpPr>
          <p:cNvPr id="296" name="Google Shape;296;g3b0745be7d7_1_47"/>
          <p:cNvSpPr/>
          <p:nvPr/>
        </p:nvSpPr>
        <p:spPr>
          <a:xfrm>
            <a:off x="5604550" y="4778575"/>
            <a:ext cx="4714800" cy="1016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935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b0745be7d7_1_47"/>
          <p:cNvSpPr txBox="1"/>
          <p:nvPr/>
        </p:nvSpPr>
        <p:spPr>
          <a:xfrm>
            <a:off x="6143675" y="3601025"/>
            <a:ext cx="4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J3010 (Product 3): Accelerating Growth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b0745be7d7_1_47"/>
          <p:cNvSpPr txBox="1"/>
          <p:nvPr/>
        </p:nvSpPr>
        <p:spPr>
          <a:xfrm>
            <a:off x="5604550" y="3869575"/>
            <a:ext cx="471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It demonstrates robust momentum with 14 % growth, capturing share from both J1885 and J2250 through superior adoption strategies and competitive advantages.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b0745be7d7_1_47"/>
          <p:cNvSpPr txBox="1"/>
          <p:nvPr/>
        </p:nvSpPr>
        <p:spPr>
          <a:xfrm>
            <a:off x="6143675" y="4699075"/>
            <a:ext cx="4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J2250 (Product 2): Severe Underperformance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b0745be7d7_1_47"/>
          <p:cNvSpPr txBox="1"/>
          <p:nvPr/>
        </p:nvSpPr>
        <p:spPr>
          <a:xfrm>
            <a:off x="5604550" y="4947775"/>
            <a:ext cx="471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44% decline dropped J2250 from 12.97% to 7.20%, exposing critical gaps in competitive positioning and patient/provider engagement strategies.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b0745be7d7_1_47"/>
          <p:cNvSpPr txBox="1"/>
          <p:nvPr/>
        </p:nvSpPr>
        <p:spPr>
          <a:xfrm>
            <a:off x="4562925" y="6041875"/>
            <a:ext cx="754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Consistent declines in Product 2 and gains in Product 3 across claims and patients confirm a structural market shift.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g3b0745be7d7_1_47"/>
          <p:cNvCxnSpPr/>
          <p:nvPr/>
        </p:nvCxnSpPr>
        <p:spPr>
          <a:xfrm>
            <a:off x="3719275" y="6368150"/>
            <a:ext cx="744000" cy="11700"/>
          </a:xfrm>
          <a:prstGeom prst="straightConnector1">
            <a:avLst/>
          </a:prstGeom>
          <a:noFill/>
          <a:ln w="38100" cap="flat" cmpd="sng">
            <a:solidFill>
              <a:srgbClr val="152D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g3b0745be7d7_1_47"/>
          <p:cNvSpPr txBox="1"/>
          <p:nvPr/>
        </p:nvSpPr>
        <p:spPr>
          <a:xfrm>
            <a:off x="11572025" y="64055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6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04" name="Google Shape;304;g3b0745be7d7_1_47" title="ChatGPT Image Dec 15, 2025, 04_28_15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3475" y="1498300"/>
            <a:ext cx="1313549" cy="13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0745be7d7_1_86"/>
          <p:cNvSpPr txBox="1">
            <a:spLocks noGrp="1"/>
          </p:cNvSpPr>
          <p:nvPr>
            <p:ph type="title"/>
          </p:nvPr>
        </p:nvSpPr>
        <p:spPr>
          <a:xfrm>
            <a:off x="179184" y="646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Findings- (A) Market Share Dynamics </a:t>
            </a:r>
            <a:endParaRPr sz="3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rgbClr val="000000"/>
              </a:solidFill>
            </a:endParaRPr>
          </a:p>
        </p:txBody>
      </p:sp>
      <p:grpSp>
        <p:nvGrpSpPr>
          <p:cNvPr id="310" name="Google Shape;310;g3b0745be7d7_1_86"/>
          <p:cNvGrpSpPr/>
          <p:nvPr/>
        </p:nvGrpSpPr>
        <p:grpSpPr>
          <a:xfrm>
            <a:off x="1006400" y="3660250"/>
            <a:ext cx="4714800" cy="1099850"/>
            <a:chOff x="498400" y="3616925"/>
            <a:chExt cx="4714800" cy="1099850"/>
          </a:xfrm>
        </p:grpSpPr>
        <p:sp>
          <p:nvSpPr>
            <p:cNvPr id="311" name="Google Shape;311;g3b0745be7d7_1_86"/>
            <p:cNvSpPr/>
            <p:nvPr/>
          </p:nvSpPr>
          <p:spPr>
            <a:xfrm>
              <a:off x="498400" y="3688525"/>
              <a:ext cx="4714800" cy="10164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0935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599"/>
                </a:highlight>
              </a:endParaRPr>
            </a:p>
          </p:txBody>
        </p:sp>
        <p:sp>
          <p:nvSpPr>
            <p:cNvPr id="312" name="Google Shape;312;g3b0745be7d7_1_86"/>
            <p:cNvSpPr txBox="1"/>
            <p:nvPr/>
          </p:nvSpPr>
          <p:spPr>
            <a:xfrm>
              <a:off x="1037525" y="3616925"/>
              <a:ext cx="408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Calibri"/>
                  <a:ea typeface="Calibri"/>
                  <a:cs typeface="Calibri"/>
                  <a:sym typeface="Calibri"/>
                </a:rPr>
                <a:t>Competitor brand: Prescriber Adoption Driver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3b0745be7d7_1_86"/>
            <p:cNvSpPr txBox="1"/>
            <p:nvPr/>
          </p:nvSpPr>
          <p:spPr>
            <a:xfrm>
              <a:off x="498400" y="3885475"/>
              <a:ext cx="471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J3010’s HCP share increased steadily to 32.16%, reflecting broad-based prescriber adoption and signaling strong clinical acceptance and positioning relative to incumbent therapies.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g3b0745be7d7_1_86"/>
          <p:cNvGrpSpPr/>
          <p:nvPr/>
        </p:nvGrpSpPr>
        <p:grpSpPr>
          <a:xfrm>
            <a:off x="6196888" y="3662279"/>
            <a:ext cx="5519700" cy="1080000"/>
            <a:chOff x="6173475" y="3653425"/>
            <a:chExt cx="5519700" cy="1080000"/>
          </a:xfrm>
        </p:grpSpPr>
        <p:sp>
          <p:nvSpPr>
            <p:cNvPr id="315" name="Google Shape;315;g3b0745be7d7_1_86"/>
            <p:cNvSpPr/>
            <p:nvPr/>
          </p:nvSpPr>
          <p:spPr>
            <a:xfrm>
              <a:off x="6173475" y="3732925"/>
              <a:ext cx="5419800" cy="10005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0935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g3b0745be7d7_1_86"/>
            <p:cNvSpPr txBox="1"/>
            <p:nvPr/>
          </p:nvSpPr>
          <p:spPr>
            <a:xfrm>
              <a:off x="6712600" y="3653425"/>
              <a:ext cx="408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Calibri"/>
                  <a:ea typeface="Calibri"/>
                  <a:cs typeface="Calibri"/>
                  <a:sym typeface="Calibri"/>
                </a:rPr>
                <a:t> Variant brand: Prescriber Base Erosion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3b0745be7d7_1_86"/>
            <p:cNvSpPr txBox="1"/>
            <p:nvPr/>
          </p:nvSpPr>
          <p:spPr>
            <a:xfrm>
              <a:off x="6173475" y="3902125"/>
              <a:ext cx="5519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J2250 experienced a 35% decline in HCP share over two years, indicating significant loss of prescriber engagement and weak differentiation, making it the primary contributor to market share erosion.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g3b0745be7d7_1_86"/>
          <p:cNvSpPr txBox="1"/>
          <p:nvPr/>
        </p:nvSpPr>
        <p:spPr>
          <a:xfrm>
            <a:off x="4562925" y="6041875"/>
            <a:ext cx="754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3b0745be7d7_1_86"/>
          <p:cNvPicPr preferRelativeResize="0"/>
          <p:nvPr/>
        </p:nvPicPr>
        <p:blipFill rotWithShape="1">
          <a:blip r:embed="rId3">
            <a:alphaModFix/>
          </a:blip>
          <a:srcRect b="5473"/>
          <a:stretch/>
        </p:blipFill>
        <p:spPr>
          <a:xfrm>
            <a:off x="3468575" y="654950"/>
            <a:ext cx="4130301" cy="2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b0745be7d7_1_86"/>
          <p:cNvSpPr txBox="1"/>
          <p:nvPr/>
        </p:nvSpPr>
        <p:spPr>
          <a:xfrm>
            <a:off x="2505325" y="4912413"/>
            <a:ext cx="9291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HCP adoption is shifting away from Product 2 toward Product 3, indicating that changes in prescriber preference are the primary driver of market share erosion.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Across claims, patients, and prescribers, the market is structurally shifting from Product 2 toward Product 3, confirming a sustained reallocation rather than a temporary fluctuation.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g3b0745be7d7_1_86"/>
          <p:cNvCxnSpPr/>
          <p:nvPr/>
        </p:nvCxnSpPr>
        <p:spPr>
          <a:xfrm>
            <a:off x="1449525" y="5150875"/>
            <a:ext cx="892800" cy="3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g3b0745be7d7_1_86"/>
          <p:cNvSpPr txBox="1"/>
          <p:nvPr/>
        </p:nvSpPr>
        <p:spPr>
          <a:xfrm>
            <a:off x="11572025" y="6405525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7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23" name="Google Shape;323;g3b0745be7d7_1_86" title="ChatGPT Image Dec 15, 2025, 04_28_15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275" y="1416225"/>
            <a:ext cx="1261100" cy="1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0745be7d7_1_115"/>
          <p:cNvSpPr txBox="1">
            <a:spLocks noGrp="1"/>
          </p:cNvSpPr>
          <p:nvPr>
            <p:ph type="title"/>
          </p:nvPr>
        </p:nvSpPr>
        <p:spPr>
          <a:xfrm>
            <a:off x="644775" y="365125"/>
            <a:ext cx="10710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Findings- (B) Market and Territory Insights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3b0745be7d7_1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b0745be7d7_1_115"/>
          <p:cNvSpPr txBox="1">
            <a:spLocks noGrp="1"/>
          </p:cNvSpPr>
          <p:nvPr>
            <p:ph type="body" idx="4"/>
          </p:nvPr>
        </p:nvSpPr>
        <p:spPr>
          <a:xfrm>
            <a:off x="5885975" y="3421200"/>
            <a:ext cx="5741700" cy="193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Territory Prioritization</a:t>
            </a:r>
            <a:endParaRPr b="1">
              <a:solidFill>
                <a:schemeClr val="dk2"/>
              </a:solidFill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New York &amp; LA-San Diego: 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High-volume urban markets where J3010 decisively outperforms J2250, representing priority battlegrounds for competitive defense and offense.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Phoenix &amp; Minneapolis: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Smaller but volatile territories, suitable for targeted recovery pilots and differentiated engagement for J2250.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b0745be7d7_1_11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2" name="Google Shape;332;g3b0745be7d7_1_115"/>
          <p:cNvSpPr txBox="1"/>
          <p:nvPr/>
        </p:nvSpPr>
        <p:spPr>
          <a:xfrm>
            <a:off x="780150" y="1399525"/>
            <a:ext cx="4635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Evidence of erosion:</a:t>
            </a:r>
            <a:r>
              <a:rPr lang="en-US" sz="16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Product 2 decline is concentrated in specific territories.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33" name="Google Shape;333;g3b0745be7d7_1_115"/>
          <p:cNvSpPr txBox="1"/>
          <p:nvPr/>
        </p:nvSpPr>
        <p:spPr>
          <a:xfrm>
            <a:off x="444500" y="5645900"/>
            <a:ext cx="11183100" cy="56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Market erosion for Product 2 is </a:t>
            </a:r>
            <a:r>
              <a:rPr lang="en-US" sz="15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clustered in a few high-value territories</a:t>
            </a:r>
            <a:r>
              <a:rPr lang="en-US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. Focus on the HCPs in specific territories.</a:t>
            </a:r>
            <a:endParaRPr sz="22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b0745be7d7_1_115"/>
          <p:cNvSpPr txBox="1">
            <a:spLocks noGrp="1"/>
          </p:cNvSpPr>
          <p:nvPr>
            <p:ph type="body" idx="4"/>
          </p:nvPr>
        </p:nvSpPr>
        <p:spPr>
          <a:xfrm>
            <a:off x="5885975" y="1288150"/>
            <a:ext cx="5741700" cy="213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Territory Insights</a:t>
            </a: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Top 5 territories show the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largest YoY drop in Product 2 claims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from 2017 to 2018.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These territories have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large HCP populations and historically high claim volumes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→ high-impact “rescue zones.”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●"/>
            </a:pP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 the same territories,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Product 3 (J3010) remains grows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, suggesting share shift away from Product 2.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g3b0745be7d7_1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25" y="2681700"/>
            <a:ext cx="5572800" cy="276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b0745be7d7_1_115"/>
          <p:cNvSpPr txBox="1"/>
          <p:nvPr/>
        </p:nvSpPr>
        <p:spPr>
          <a:xfrm>
            <a:off x="11803175" y="6276850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8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fcedb2221_0_19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Analytical Findings- (C) Patient and HCP Insights</a:t>
            </a:r>
            <a:endParaRPr sz="2800">
              <a:solidFill>
                <a:srgbClr val="09357A"/>
              </a:solidFill>
              <a:highlight>
                <a:srgbClr val="88888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</a:endParaRPr>
          </a:p>
        </p:txBody>
      </p:sp>
      <p:pic>
        <p:nvPicPr>
          <p:cNvPr id="342" name="Google Shape;342;g3afcedb222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4" y="6386938"/>
            <a:ext cx="38385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afcedb2221_0_19"/>
          <p:cNvSpPr txBox="1">
            <a:spLocks noGrp="1"/>
          </p:cNvSpPr>
          <p:nvPr>
            <p:ph type="body" idx="1"/>
          </p:nvPr>
        </p:nvSpPr>
        <p:spPr>
          <a:xfrm>
            <a:off x="644775" y="1035225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1">
                <a:latin typeface="Calibri"/>
                <a:ea typeface="Calibri"/>
                <a:cs typeface="Calibri"/>
                <a:sym typeface="Calibri"/>
              </a:rPr>
              <a:t>Core market insight: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 Older circulatory patients and their anesthesiologist/surgeon prescribers are the key battleground for Midoride.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afcedb2221_0_19"/>
          <p:cNvSpPr txBox="1">
            <a:spLocks noGrp="1"/>
          </p:cNvSpPr>
          <p:nvPr>
            <p:ph type="body" idx="2"/>
          </p:nvPr>
        </p:nvSpPr>
        <p:spPr>
          <a:xfrm>
            <a:off x="644775" y="1818175"/>
            <a:ext cx="10709100" cy="4209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Calibri"/>
              <a:buChar char="▪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Older patients (61+ years)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account for the </a:t>
            </a: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majority of patients and claims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in the injectable anesthesia market.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Calibri"/>
              <a:buChar char="▪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Circulatory system diagnoses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dominate claim volume among the top 5 diagnosis categories.</a:t>
            </a:r>
            <a:b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Calibri"/>
              <a:buChar char="▪"/>
            </a:pPr>
            <a:r>
              <a:rPr lang="en-US" sz="1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Anesthesiologists, cardiologists, and orthopedic surgeons</a:t>
            </a:r>
            <a:r>
              <a:rPr lang="en-US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are the main prescriber specialties driving claims.</a:t>
            </a:r>
            <a:endParaRPr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3afcedb2221_0_1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46" name="Google Shape;346;g3afcedb2221_0_19" title="image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25" y="3104150"/>
            <a:ext cx="5370301" cy="2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afcedb2221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775" y="3104150"/>
            <a:ext cx="4789576" cy="27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afcedb2221_0_19"/>
          <p:cNvSpPr txBox="1"/>
          <p:nvPr/>
        </p:nvSpPr>
        <p:spPr>
          <a:xfrm>
            <a:off x="11803175" y="6276850"/>
            <a:ext cx="51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</a:rPr>
              <a:t>9   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Microsoft Macintosh PowerPoint</Application>
  <PresentationFormat>Widescreen</PresentationFormat>
  <Paragraphs>203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Century Gothic</vt:lpstr>
      <vt:lpstr>Calibri</vt:lpstr>
      <vt:lpstr>Quattrocento Sans</vt:lpstr>
      <vt:lpstr>IBM Plex Sans Light</vt:lpstr>
      <vt:lpstr>Saira Condensed</vt:lpstr>
      <vt:lpstr>IBM Plex Sans SemiBold</vt:lpstr>
      <vt:lpstr>Arial</vt:lpstr>
      <vt:lpstr>Saira Condensed Light</vt:lpstr>
      <vt:lpstr>IBM Plex Sans</vt:lpstr>
      <vt:lpstr>Noto Sans Symbols</vt:lpstr>
      <vt:lpstr>NTR</vt:lpstr>
      <vt:lpstr>1_Office Theme</vt:lpstr>
      <vt:lpstr>Content - No Photos</vt:lpstr>
      <vt:lpstr>Driving Commercial Performance  in the Anesthesia Drug Market</vt:lpstr>
      <vt:lpstr>Today’s Agenda</vt:lpstr>
      <vt:lpstr>Meet the Team!</vt:lpstr>
      <vt:lpstr>PowerPoint Presentation</vt:lpstr>
      <vt:lpstr>Business Problem</vt:lpstr>
      <vt:lpstr>Analytical Findings- (A) Market Share Dynamics   </vt:lpstr>
      <vt:lpstr>Analytical Findings- (A) Market Share Dynamics   </vt:lpstr>
      <vt:lpstr>Analytical Findings- (B) Market and Territory Insights</vt:lpstr>
      <vt:lpstr>Analytical Findings- (C) Patient and HCP Insights </vt:lpstr>
      <vt:lpstr>Analytical Findings- (D) Prescriber Dynamics </vt:lpstr>
      <vt:lpstr>Strategic Recommendations</vt:lpstr>
      <vt:lpstr>Strategic Recommendations</vt:lpstr>
      <vt:lpstr>Future Opportunities – Beyond Current Data</vt:lpstr>
      <vt:lpstr>Future Opportunities – Beyond Current Data</vt:lpstr>
      <vt:lpstr>Future Opportunities – Leveraging ML to Narrow the Gap </vt:lpstr>
      <vt:lpstr>Conclusion: The Path Forward</vt:lpstr>
      <vt:lpstr>Q&amp;A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 Rushikesh Rane</cp:lastModifiedBy>
  <cp:revision>1</cp:revision>
  <dcterms:created xsi:type="dcterms:W3CDTF">2023-11-15T18:54:42Z</dcterms:created>
  <dcterms:modified xsi:type="dcterms:W3CDTF">2025-12-17T01:11:44Z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2025-12-17T01:11:41Z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cdedb5c6-4654-4678-997d-499e1e9d2abe</vt:lpwstr>
  </property>
  <property fmtid="{D5CDD505-2E9C-101B-9397-08002B2CF9AE}" pid="8" name="MSIP_Label_a73fd474-4f3c-44ed-88fb-5cc4bd2471bf_ContentBits">
    <vt:lpwstr>0</vt:lpwstr>
  </property>
  <property fmtid="{D5CDD505-2E9C-101B-9397-08002B2CF9AE}" pid="9" name="MSIP_Label_a73fd474-4f3c-44ed-88fb-5cc4bd2471bf_Tag">
    <vt:lpwstr>50, 3, 0, 1</vt:lpwstr>
  </property>
</Properties>
</file>